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45"/>
  </p:notesMasterIdLst>
  <p:sldIdLst>
    <p:sldId id="259" r:id="rId2"/>
    <p:sldId id="296" r:id="rId3"/>
    <p:sldId id="326" r:id="rId4"/>
    <p:sldId id="327" r:id="rId5"/>
    <p:sldId id="297" r:id="rId6"/>
    <p:sldId id="298" r:id="rId7"/>
    <p:sldId id="257" r:id="rId8"/>
    <p:sldId id="289" r:id="rId9"/>
    <p:sldId id="288" r:id="rId10"/>
    <p:sldId id="325" r:id="rId11"/>
    <p:sldId id="290" r:id="rId12"/>
    <p:sldId id="293" r:id="rId13"/>
    <p:sldId id="291" r:id="rId14"/>
    <p:sldId id="292" r:id="rId15"/>
    <p:sldId id="295" r:id="rId16"/>
    <p:sldId id="294" r:id="rId17"/>
    <p:sldId id="302" r:id="rId18"/>
    <p:sldId id="300" r:id="rId19"/>
    <p:sldId id="301" r:id="rId20"/>
    <p:sldId id="305" r:id="rId21"/>
    <p:sldId id="340" r:id="rId22"/>
    <p:sldId id="304" r:id="rId23"/>
    <p:sldId id="306" r:id="rId24"/>
    <p:sldId id="329" r:id="rId25"/>
    <p:sldId id="307" r:id="rId26"/>
    <p:sldId id="313" r:id="rId27"/>
    <p:sldId id="312" r:id="rId28"/>
    <p:sldId id="333" r:id="rId29"/>
    <p:sldId id="331" r:id="rId30"/>
    <p:sldId id="332" r:id="rId31"/>
    <p:sldId id="334" r:id="rId32"/>
    <p:sldId id="308" r:id="rId33"/>
    <p:sldId id="309" r:id="rId34"/>
    <p:sldId id="335" r:id="rId35"/>
    <p:sldId id="314" r:id="rId36"/>
    <p:sldId id="336" r:id="rId37"/>
    <p:sldId id="317" r:id="rId38"/>
    <p:sldId id="337" r:id="rId39"/>
    <p:sldId id="338" r:id="rId40"/>
    <p:sldId id="316" r:id="rId41"/>
    <p:sldId id="315" r:id="rId42"/>
    <p:sldId id="339" r:id="rId43"/>
    <p:sldId id="324" r:id="rId4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Baskerville Old Face" panose="02020602080505020303" pitchFamily="18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Lato Light" panose="020B0604020202020204" charset="0"/>
      <p:regular r:id="rId56"/>
      <p:bold r:id="rId57"/>
      <p:italic r:id="rId58"/>
      <p:boldItalic r:id="rId59"/>
    </p:embeddedFont>
    <p:embeddedFont>
      <p:font typeface="Roboto Slab Regular" panose="020B0604020202020204" charset="0"/>
      <p:regular r:id="rId60"/>
      <p:bold r:id="rId61"/>
    </p:embeddedFont>
    <p:embeddedFont>
      <p:font typeface="Segoe UI Semibold" panose="020B0702040204020203" pitchFamily="34" charset="0"/>
      <p:bold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6DBE43-4066-4E75-8B92-DE35F34D8EEE}">
  <a:tblStyle styleId="{8A6DBE43-4066-4E75-8B92-DE35F34D8E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260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87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467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114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232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830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919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624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940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59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489514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723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543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950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2954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195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36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818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09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538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77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49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789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87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02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51" name="Google Shape;51;p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1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1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1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1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1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92" name="Google Shape;292;p1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m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3" Type="http://schemas.openxmlformats.org/officeDocument/2006/relationships/image" Target="../media/image21.tmp"/><Relationship Id="rId7" Type="http://schemas.openxmlformats.org/officeDocument/2006/relationships/image" Target="../media/image2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tmp"/><Relationship Id="rId4" Type="http://schemas.openxmlformats.org/officeDocument/2006/relationships/image" Target="../media/image22.tmp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m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4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openxmlformats.org/officeDocument/2006/relationships/image" Target="../media/image69.tmp"/><Relationship Id="rId16" Type="http://schemas.openxmlformats.org/officeDocument/2006/relationships/image" Target="../media/image8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7.emf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8E3C0368-E27B-4CE2-858D-CA2AC313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18582" r="19672" b="35555"/>
          <a:stretch/>
        </p:blipFill>
        <p:spPr>
          <a:xfrm>
            <a:off x="3075899" y="1633547"/>
            <a:ext cx="2992202" cy="204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4225EF90-3D2D-4C16-903F-9CD05308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9" y="3339075"/>
            <a:ext cx="1935468" cy="108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437B98-53FF-4350-9C3D-6522B347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360" y="511391"/>
            <a:ext cx="1725995" cy="662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D1A840-5BF0-499E-B289-52E389A28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07" y="479974"/>
            <a:ext cx="5372526" cy="41745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DFEAAA8-4717-4327-B104-9E476FF12FED}"/>
              </a:ext>
            </a:extLst>
          </p:cNvPr>
          <p:cNvSpPr/>
          <p:nvPr/>
        </p:nvSpPr>
        <p:spPr>
          <a:xfrm>
            <a:off x="262237" y="1572908"/>
            <a:ext cx="2545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70809"/>
                </a:solidFill>
              </a:rPr>
              <a:t>Ruta crítica</a:t>
            </a:r>
          </a:p>
          <a:p>
            <a:endParaRPr lang="es-CO" b="1" dirty="0">
              <a:solidFill>
                <a:schemeClr val="bg1"/>
              </a:solidFill>
            </a:endParaRP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B418F5EB-F1E1-4B13-966C-2D76FFAB9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0" y="3938842"/>
            <a:ext cx="1287825" cy="72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68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246693" y="1332135"/>
            <a:ext cx="203941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>
                <a:solidFill>
                  <a:srgbClr val="070809"/>
                </a:solidFill>
              </a:rPr>
              <a:t>¿Qué protocolo debes seguir en el CD y en tu puesto de trabajo?</a:t>
            </a:r>
            <a:endParaRPr lang="es-CO" sz="1600" dirty="0">
              <a:solidFill>
                <a:srgbClr val="070809"/>
              </a:solidFill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086385" y="2701099"/>
            <a:ext cx="15257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100" b="1" dirty="0"/>
              <a:t>Uso de tapabocas y control de temperatura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117551" y="2739862"/>
            <a:ext cx="1333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b="1" dirty="0">
                <a:solidFill>
                  <a:srgbClr val="070809"/>
                </a:solidFill>
              </a:rPr>
              <a:t>Lavado y desinfección de manos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271450" y="2700122"/>
            <a:ext cx="152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b="1" dirty="0"/>
              <a:t>Desinfección de vehículos y puntos de apoyo.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B0BD7F-BBDC-4FBC-86B6-440586BB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87" y="575109"/>
            <a:ext cx="3355445" cy="212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F18ECF-79C8-4C3F-BF99-7B1DA9FA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207" y="3398735"/>
            <a:ext cx="1782617" cy="123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BE36C40-F559-4498-AA24-154DEB857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644" y="3488297"/>
            <a:ext cx="1807339" cy="116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A52A420-3A93-4AEC-81CA-91A863962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551" y="3399470"/>
            <a:ext cx="1707516" cy="1338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5">
            <a:extLst>
              <a:ext uri="{FF2B5EF4-FFF2-40B4-BE49-F238E27FC236}">
                <a16:creationId xmlns:a16="http://schemas.microsoft.com/office/drawing/2014/main" id="{2EA50E16-C430-4B4F-B8C1-38E7B0E5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31" y="534505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363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4" name="Flecha derecha 13"/>
          <p:cNvSpPr/>
          <p:nvPr/>
        </p:nvSpPr>
        <p:spPr>
          <a:xfrm>
            <a:off x="2664285" y="1296375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-607" y="1220464"/>
            <a:ext cx="228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0" b="1" dirty="0">
                <a:solidFill>
                  <a:srgbClr val="070809"/>
                </a:solidFill>
              </a:rPr>
              <a:t>¿Quién es inmediato? ¿A quien acudes ante una duda/consulta durante tu trabajo?</a:t>
            </a:r>
          </a:p>
          <a:p>
            <a:r>
              <a:rPr lang="es-CO" sz="1050" b="1" dirty="0">
                <a:solidFill>
                  <a:srgbClr val="070809"/>
                </a:solidFill>
              </a:rPr>
              <a:t>¿En qué empresa trabajas? ¿Cuál es el objetivo del área de trabajo?</a:t>
            </a:r>
          </a:p>
          <a:p>
            <a:r>
              <a:rPr lang="es-CO" sz="1050" b="1" dirty="0">
                <a:solidFill>
                  <a:srgbClr val="070809"/>
                </a:solidFill>
              </a:rPr>
              <a:t>¿Cuáles son tus principales funciones y responsabilidades?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2954765" y="3660681"/>
            <a:ext cx="3631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>
                <a:latin typeface="+mn-lt"/>
              </a:rPr>
              <a:t>Transporte de  mercancía terrestre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629568" y="4138147"/>
            <a:ext cx="271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/>
              <a:t>Manual de funciones.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BA7A563B-8B45-4D66-8753-E7B3DEE6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22" y="2236126"/>
            <a:ext cx="2557323" cy="143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2CF59E-4E1A-4BFE-97D1-68335C5AF39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7474" r="5636" b="11356"/>
          <a:stretch/>
        </p:blipFill>
        <p:spPr bwMode="auto">
          <a:xfrm>
            <a:off x="3489422" y="599968"/>
            <a:ext cx="1141703" cy="1559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9D32A61-9C19-479C-A98C-AE93333EA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170" y="1017655"/>
            <a:ext cx="2440814" cy="723658"/>
          </a:xfrm>
          <a:prstGeom prst="rect">
            <a:avLst/>
          </a:prstGeom>
        </p:spPr>
      </p:pic>
      <p:sp>
        <p:nvSpPr>
          <p:cNvPr id="13" name="Flecha derecha 13">
            <a:extLst>
              <a:ext uri="{FF2B5EF4-FFF2-40B4-BE49-F238E27FC236}">
                <a16:creationId xmlns:a16="http://schemas.microsoft.com/office/drawing/2014/main" id="{980F835D-D7C5-4939-9CD0-C9DCAC77FFEB}"/>
              </a:ext>
            </a:extLst>
          </p:cNvPr>
          <p:cNvSpPr/>
          <p:nvPr/>
        </p:nvSpPr>
        <p:spPr>
          <a:xfrm>
            <a:off x="4949688" y="1296375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831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4" name="Flecha derecha 13"/>
          <p:cNvSpPr/>
          <p:nvPr/>
        </p:nvSpPr>
        <p:spPr>
          <a:xfrm rot="20414101">
            <a:off x="2530780" y="1375476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62343" y="1139455"/>
            <a:ext cx="22548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070809"/>
                </a:solidFill>
              </a:rPr>
              <a:t>¿Cómo está compuesta tu compensación salarial?</a:t>
            </a:r>
          </a:p>
          <a:p>
            <a:pPr algn="just"/>
            <a:r>
              <a:rPr lang="es-CO" b="1" dirty="0">
                <a:solidFill>
                  <a:srgbClr val="070809"/>
                </a:solidFill>
              </a:rPr>
              <a:t>¿Cuáles son los beneficios que tienes por trabajar en la empresa?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9" name="Flecha derecha 8"/>
          <p:cNvSpPr/>
          <p:nvPr/>
        </p:nvSpPr>
        <p:spPr>
          <a:xfrm rot="1493273">
            <a:off x="2286143" y="2692507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9E990E-7FAB-4517-8ED0-F1013A94B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" t="13733" r="1109" b="4439"/>
          <a:stretch/>
        </p:blipFill>
        <p:spPr>
          <a:xfrm>
            <a:off x="3363722" y="440811"/>
            <a:ext cx="4105450" cy="196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D36B2FF-398F-49FC-9C91-C625209AB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70" y="3731297"/>
            <a:ext cx="3159634" cy="89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80BAABF-A9CD-4871-B6D8-4FF790ADB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198" y="3615295"/>
            <a:ext cx="2384540" cy="100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6D1CCA7-0664-4EF5-8713-17BC911B8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391" y="2566373"/>
            <a:ext cx="2256995" cy="100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9DB112-A7D3-4E52-A81F-5606C6CF4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590" y="2631525"/>
            <a:ext cx="1570892" cy="1054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A6A2C4B-4F81-491E-B58A-EB02DBB3C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65" y="3420334"/>
            <a:ext cx="1853069" cy="117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5">
            <a:extLst>
              <a:ext uri="{FF2B5EF4-FFF2-40B4-BE49-F238E27FC236}">
                <a16:creationId xmlns:a16="http://schemas.microsoft.com/office/drawing/2014/main" id="{83E196FE-EBD0-4F32-AEDC-D950A210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81" y="534505"/>
            <a:ext cx="988055" cy="5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383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4" name="Flecha derecha 13"/>
          <p:cNvSpPr/>
          <p:nvPr/>
        </p:nvSpPr>
        <p:spPr>
          <a:xfrm>
            <a:off x="2556080" y="1371866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77115" y="1371866"/>
            <a:ext cx="2478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800" b="1" dirty="0">
                <a:solidFill>
                  <a:srgbClr val="070809"/>
                </a:solidFill>
              </a:rPr>
              <a:t>¿Qué es DPO?</a:t>
            </a:r>
          </a:p>
          <a:p>
            <a:r>
              <a:rPr lang="es-CO" sz="1600" b="1" dirty="0">
                <a:solidFill>
                  <a:srgbClr val="070809"/>
                </a:solidFill>
              </a:rPr>
              <a:t> </a:t>
            </a:r>
          </a:p>
          <a:p>
            <a:r>
              <a:rPr lang="es-CO" sz="1600" b="1" dirty="0">
                <a:solidFill>
                  <a:srgbClr val="070809"/>
                </a:solidFill>
              </a:rPr>
              <a:t>¿Para qué sirve DPO en tu trabajo diario?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5" name="Flecha derecha 4"/>
          <p:cNvSpPr/>
          <p:nvPr/>
        </p:nvSpPr>
        <p:spPr>
          <a:xfrm rot="1748792">
            <a:off x="2402765" y="2454386"/>
            <a:ext cx="580959" cy="416117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5616004" y="1380319"/>
            <a:ext cx="306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b="1" dirty="0"/>
              <a:t>Optimización de procesos de distribución  un manual de mejora continua </a:t>
            </a:r>
            <a:r>
              <a:rPr lang="es-CO" sz="1600" dirty="0"/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137040" y="2769725"/>
            <a:ext cx="2958685" cy="121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Para garantizar unos procesos de entrega segura y de calidad, ya que es la herramienta que nos ayuda hacer bien nuestro trabajo a diario. </a:t>
            </a:r>
            <a:endParaRPr lang="es-CO" dirty="0"/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ACF5A6C8-B765-4389-BA28-E63E89EE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47" y="534505"/>
            <a:ext cx="1172990" cy="65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F7FFEAC-5209-418A-BEF4-52814413D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605" y="1300780"/>
            <a:ext cx="2469399" cy="9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sp>
        <p:nvSpPr>
          <p:cNvPr id="14" name="Flecha derecha 13"/>
          <p:cNvSpPr/>
          <p:nvPr/>
        </p:nvSpPr>
        <p:spPr>
          <a:xfrm>
            <a:off x="2483891" y="1518709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158131" y="1462621"/>
            <a:ext cx="21590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70809"/>
                </a:solidFill>
              </a:rPr>
              <a:t>¿Qué es 6s?</a:t>
            </a:r>
          </a:p>
          <a:p>
            <a:endParaRPr lang="es-CO" b="1" dirty="0">
              <a:solidFill>
                <a:srgbClr val="070809"/>
              </a:solidFill>
            </a:endParaRPr>
          </a:p>
          <a:p>
            <a:r>
              <a:rPr lang="es-CO" b="1" dirty="0">
                <a:solidFill>
                  <a:srgbClr val="070809"/>
                </a:solidFill>
              </a:rPr>
              <a:t>¿Cómo aplicas 6s en tu área de trabajo?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6" name="Flecha derecha 5"/>
          <p:cNvSpPr/>
          <p:nvPr/>
        </p:nvSpPr>
        <p:spPr>
          <a:xfrm rot="3219549">
            <a:off x="1852667" y="3004732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3106156" y="747148"/>
            <a:ext cx="2280153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sz="1100" dirty="0"/>
              <a:t>Optimización de los procesos de Distribución, Manuel de Operaciones que nos indica la mejor manera de desarrollar nuestro trabajo de forma segura y productiva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7750" y="3657688"/>
            <a:ext cx="5132649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dirty="0"/>
              <a:t>Aplicamos 6s al iniciar a diligenciar el preoperacional, ya que nos damos cuenta de las cosas que no necesitamos y que nos puede ocasionar un peligro.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BED2CC1-A441-4380-B3EF-664B8702A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6" b="93629" l="10000" r="90000">
                        <a14:foregroundMark x1="63438" y1="78255" x2="73281" y2="66898"/>
                        <a14:foregroundMark x1="73281" y1="66898" x2="57656" y2="72161"/>
                        <a14:foregroundMark x1="57656" y1="72161" x2="57656" y2="72161"/>
                        <a14:foregroundMark x1="64297" y1="86704" x2="64297" y2="91690"/>
                        <a14:foregroundMark x1="63125" y1="89612" x2="63125" y2="89612"/>
                        <a14:foregroundMark x1="63125" y1="88504" x2="63984" y2="90166"/>
                        <a14:foregroundMark x1="58828" y1="88920" x2="59688" y2="88643"/>
                        <a14:foregroundMark x1="52500" y1="88920" x2="55391" y2="93629"/>
                        <a14:foregroundMark x1="45000" y1="90166" x2="45000" y2="90166"/>
                        <a14:foregroundMark x1="45000" y1="90166" x2="45859" y2="92105"/>
                        <a14:foregroundMark x1="49609" y1="9003" x2="49609" y2="9003"/>
                        <a14:foregroundMark x1="46719" y1="7756" x2="46719" y2="7756"/>
                        <a14:foregroundMark x1="46719" y1="7756" x2="46719" y2="7756"/>
                        <a14:foregroundMark x1="57353" y1="12378" x2="57109" y2="14958"/>
                        <a14:foregroundMark x1="58350" y1="15097" x2="58922" y2="15097"/>
                        <a14:foregroundMark x1="56484" y1="15097" x2="57655" y2="15097"/>
                        <a14:foregroundMark x1="56370" y1="14565" x2="57359" y2="14044"/>
                        <a14:foregroundMark x1="45313" y1="10942" x2="47578" y2="5956"/>
                        <a14:foregroundMark x1="44688" y1="6510" x2="44688" y2="6510"/>
                        <a14:foregroundMark x1="55625" y1="12881" x2="58203" y2="14681"/>
                        <a14:foregroundMark x1="53047" y1="13989" x2="54766" y2="14404"/>
                        <a14:foregroundMark x1="58203" y1="15651" x2="59141" y2="14958"/>
                        <a14:foregroundMark x1="58516" y1="15651" x2="59375" y2="15097"/>
                        <a14:foregroundMark x1="56797" y1="15651" x2="59141" y2="16205"/>
                        <a14:foregroundMark x1="56250" y1="16205" x2="60000" y2="15651"/>
                        <a14:foregroundMark x1="47578" y1="22299" x2="47578" y2="22299"/>
                        <a14:foregroundMark x1="42422" y1="54709" x2="48750" y2="55540"/>
                        <a14:foregroundMark x1="50781" y1="53324" x2="48750" y2="52355"/>
                        <a14:foregroundMark x1="56250" y1="67867" x2="56016" y2="81856"/>
                        <a14:foregroundMark x1="56016" y1="81856" x2="57969" y2="84488"/>
                        <a14:foregroundMark x1="63438" y1="91136" x2="65156" y2="85042"/>
                        <a14:foregroundMark x1="57969" y1="88920" x2="63438" y2="90443"/>
                        <a14:foregroundMark x1="70938" y1="80332" x2="71484" y2="83518"/>
                        <a14:foregroundMark x1="68906" y1="87950" x2="68906" y2="87950"/>
                        <a14:foregroundMark x1="42422" y1="53740" x2="40938" y2="58172"/>
                        <a14:foregroundMark x1="41250" y1="54986" x2="41250" y2="54986"/>
                        <a14:foregroundMark x1="39844" y1="55540" x2="41563" y2="56787"/>
                        <a14:foregroundMark x1="46719" y1="58033" x2="46719" y2="58033"/>
                        <a14:foregroundMark x1="63438" y1="58726" x2="61953" y2="57479"/>
                        <a14:foregroundMark x1="73516" y1="66620" x2="71172" y2="70914"/>
                        <a14:backgroundMark x1="60168" y1="15158" x2="60547" y2="150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4602" y="548144"/>
            <a:ext cx="2940951" cy="3420138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A77D49BA-A9AD-4826-89EA-40601FFD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843" y="534505"/>
            <a:ext cx="813394" cy="45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59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8408B8-F760-4066-8176-DEAE8861C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72"/>
          <a:stretch/>
        </p:blipFill>
        <p:spPr>
          <a:xfrm>
            <a:off x="1275145" y="1448656"/>
            <a:ext cx="6593710" cy="262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6420B9C1-17F3-47F8-A694-BB32CBEA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31" y="534505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950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135082" y="1373911"/>
            <a:ext cx="2265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0" y="1135273"/>
            <a:ext cx="2400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solidFill>
                  <a:srgbClr val="070809"/>
                </a:solidFill>
              </a:rPr>
              <a:t>¿Qué es un indicador?</a:t>
            </a:r>
          </a:p>
          <a:p>
            <a:endParaRPr lang="es-CO" sz="1600" b="1" dirty="0">
              <a:solidFill>
                <a:srgbClr val="070809"/>
              </a:solidFill>
            </a:endParaRPr>
          </a:p>
          <a:p>
            <a:endParaRPr lang="es-CO" sz="1600" b="1" dirty="0">
              <a:solidFill>
                <a:srgbClr val="070809"/>
              </a:solidFill>
            </a:endParaRPr>
          </a:p>
          <a:p>
            <a:r>
              <a:rPr lang="es-CO" sz="1600" b="1" dirty="0">
                <a:solidFill>
                  <a:srgbClr val="070809"/>
                </a:solidFill>
              </a:rPr>
              <a:t>¿ Qué impacto tienen estos </a:t>
            </a:r>
            <a:r>
              <a:rPr lang="es-CO" sz="1600" b="1" dirty="0" err="1">
                <a:solidFill>
                  <a:srgbClr val="070809"/>
                </a:solidFill>
              </a:rPr>
              <a:t>PIs</a:t>
            </a:r>
            <a:r>
              <a:rPr lang="es-CO" sz="1600" b="1" dirty="0">
                <a:solidFill>
                  <a:srgbClr val="070809"/>
                </a:solidFill>
              </a:rPr>
              <a:t> en los resultados del CD?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30856" y="1184086"/>
            <a:ext cx="324896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dirty="0"/>
              <a:t>Datos que nos permiten medir de forma objetiva los sucesos del mercado para poder respaldar acciones</a:t>
            </a:r>
          </a:p>
        </p:txBody>
      </p:sp>
      <p:cxnSp>
        <p:nvCxnSpPr>
          <p:cNvPr id="11" name="Conector recto de flecha 10"/>
          <p:cNvCxnSpPr>
            <a:cxnSpLocks/>
          </p:cNvCxnSpPr>
          <p:nvPr/>
        </p:nvCxnSpPr>
        <p:spPr>
          <a:xfrm>
            <a:off x="2692120" y="1661140"/>
            <a:ext cx="103739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cxnSpLocks/>
          </p:cNvCxnSpPr>
          <p:nvPr/>
        </p:nvCxnSpPr>
        <p:spPr>
          <a:xfrm>
            <a:off x="2038720" y="2943571"/>
            <a:ext cx="653400" cy="702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067243" y="3005308"/>
            <a:ext cx="201846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Calificación a nivel regional del buen desempeño de la labor</a:t>
            </a:r>
          </a:p>
        </p:txBody>
      </p:sp>
      <p:pic>
        <p:nvPicPr>
          <p:cNvPr id="12" name="Imagen 5">
            <a:extLst>
              <a:ext uri="{FF2B5EF4-FFF2-40B4-BE49-F238E27FC236}">
                <a16:creationId xmlns:a16="http://schemas.microsoft.com/office/drawing/2014/main" id="{6F7AF47D-845F-45A6-80A2-E1204C7B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31" y="534505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3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273356" y="1107312"/>
            <a:ext cx="1876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070809"/>
                </a:solidFill>
              </a:rPr>
              <a:t>¿Qué es manejo a la defensiva?</a:t>
            </a:r>
          </a:p>
          <a:p>
            <a:endParaRPr lang="es-CO" sz="1600" b="1" dirty="0">
              <a:solidFill>
                <a:srgbClr val="070809"/>
              </a:solidFill>
            </a:endParaRPr>
          </a:p>
          <a:p>
            <a:endParaRPr lang="es-CO" sz="1600" b="1" dirty="0">
              <a:solidFill>
                <a:srgbClr val="070809"/>
              </a:solidFill>
            </a:endParaRPr>
          </a:p>
          <a:p>
            <a:r>
              <a:rPr lang="es-CO" sz="1600" b="1" dirty="0">
                <a:solidFill>
                  <a:srgbClr val="070809"/>
                </a:solidFill>
              </a:rPr>
              <a:t>¿Qué protocolos sigues en ruta?</a:t>
            </a:r>
          </a:p>
        </p:txBody>
      </p:sp>
      <p:cxnSp>
        <p:nvCxnSpPr>
          <p:cNvPr id="6" name="Conector recto de flecha 5"/>
          <p:cNvCxnSpPr>
            <a:cxnSpLocks/>
          </p:cNvCxnSpPr>
          <p:nvPr/>
        </p:nvCxnSpPr>
        <p:spPr>
          <a:xfrm>
            <a:off x="2504209" y="1423554"/>
            <a:ext cx="10079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3636818" y="709383"/>
            <a:ext cx="3028426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solidFill>
                  <a:srgbClr val="070809"/>
                </a:solidFill>
              </a:rPr>
              <a:t>Aplicar las técnicas y conocimientos para prevenir accidentes viales e infracciones de tránsito y, modificar el cambio de conductas y actitudes detrás del volante; para conducir de una manera segura, responsable y legal.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2047009" y="2968335"/>
            <a:ext cx="1589809" cy="3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751117" y="2570667"/>
            <a:ext cx="291412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Respetar semáforos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Respetar el paso del otro 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Ceder el paso al peatón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Respetar los limites de velocidad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AA86C9-33D1-456F-B8D9-AA90D0A05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70"/>
          <a:stretch/>
        </p:blipFill>
        <p:spPr>
          <a:xfrm>
            <a:off x="6789935" y="709383"/>
            <a:ext cx="1876749" cy="1895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262C6C-C994-4E40-B635-12DE4CCC1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21" y="3263163"/>
            <a:ext cx="2623705" cy="140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857DA4D4-2117-463A-A628-992085F2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78" y="3876441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92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163987" y="1564756"/>
            <a:ext cx="2150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800" b="1" dirty="0">
                <a:solidFill>
                  <a:srgbClr val="070809"/>
                </a:solidFill>
              </a:rPr>
              <a:t>¿Para qué sirve la inspección 360?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805545" y="995192"/>
            <a:ext cx="353290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dirty="0"/>
              <a:t>Las revisiones 360° para camiones son una herramienta para que el transportador verifique, de manera sencilla y rápida, el estado general del vehículo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6333FA-D876-4FDC-B15B-D0D6E381F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353" y="614863"/>
            <a:ext cx="2372331" cy="266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C3F947-55E3-40DD-92A4-A1D8136A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303" y="1994926"/>
            <a:ext cx="2600854" cy="288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id="{05F425DC-0697-4A10-99F9-37ABAAE2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8" y="3780977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18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</a:t>
            </a:fld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3105951" y="634993"/>
            <a:ext cx="293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¿Que es SKAP?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610591" y="1333987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b="1" dirty="0"/>
          </a:p>
          <a:p>
            <a:endParaRPr lang="es-CO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CF506F-208A-4400-B38E-68084BAF68C3}"/>
              </a:ext>
            </a:extLst>
          </p:cNvPr>
          <p:cNvSpPr txBox="1"/>
          <p:nvPr/>
        </p:nvSpPr>
        <p:spPr>
          <a:xfrm>
            <a:off x="667966" y="1759930"/>
            <a:ext cx="434430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419" sz="2000" dirty="0"/>
              <a:t>Es una Matriz de adquisición de habilidades, y esta diseñada para organizar planes de desarrollo individual; definir y desarrollar nuevas habilidades para operadores autónomos del futuro.</a:t>
            </a:r>
          </a:p>
          <a:p>
            <a:pPr algn="just"/>
            <a:r>
              <a:rPr lang="es-419" sz="36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EE2B44-F226-4831-945C-CC454ED7C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976" y="1525347"/>
            <a:ext cx="3660481" cy="209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28F70760-7C85-4AA8-AD01-737799AA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8" y="4112180"/>
            <a:ext cx="1334949" cy="75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3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135082" y="1373911"/>
            <a:ext cx="22652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¿Cuál es el protocolo de atención en el POC?</a:t>
            </a:r>
          </a:p>
          <a:p>
            <a:r>
              <a:rPr lang="es-CO" dirty="0"/>
              <a:t>¿Qué pasa si un cliente presenta un reclamo?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4D27FC-9540-49CF-BDB8-A9A175E3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006758"/>
            <a:ext cx="5826544" cy="33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3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929092-B51E-4AA2-BEBE-2674F61BEF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21</a:t>
            </a:fld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47E4B6B-47D3-4504-9383-74E384C12B68}"/>
              </a:ext>
            </a:extLst>
          </p:cNvPr>
          <p:cNvSpPr/>
          <p:nvPr/>
        </p:nvSpPr>
        <p:spPr>
          <a:xfrm>
            <a:off x="135082" y="1373911"/>
            <a:ext cx="2265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800" dirty="0"/>
              <a:t>¿Qué pasa si un cliente presenta un reclamo?</a:t>
            </a:r>
          </a:p>
          <a:p>
            <a:endParaRPr lang="es-CO" dirty="0"/>
          </a:p>
          <a:p>
            <a:endParaRPr lang="es-CO" dirty="0"/>
          </a:p>
          <a:p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0D512EE-4CDB-4AB7-BCE4-629A99682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124" y="418063"/>
            <a:ext cx="4803202" cy="42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19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135083" y="1246454"/>
            <a:ext cx="2150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¿Qué estándares de calidad debes mantener en tu puesto trabajo?</a:t>
            </a:r>
          </a:p>
          <a:p>
            <a:endParaRPr lang="es-CO" dirty="0"/>
          </a:p>
          <a:p>
            <a:r>
              <a:rPr lang="es-CO" dirty="0"/>
              <a:t>¿Qué es Producto fuera de norma?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8693" t="28490" r="19677" b="34109"/>
          <a:stretch/>
        </p:blipFill>
        <p:spPr>
          <a:xfrm>
            <a:off x="4121296" y="534912"/>
            <a:ext cx="1520322" cy="26992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94578" y="3391732"/>
            <a:ext cx="3393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El producto fuera de norma es el producto que se le da bloqueo para que no salga al mercado, por incumplimientos de calidad.</a:t>
            </a:r>
          </a:p>
        </p:txBody>
      </p:sp>
      <p:cxnSp>
        <p:nvCxnSpPr>
          <p:cNvPr id="7" name="Conector recto de flecha 6"/>
          <p:cNvCxnSpPr>
            <a:cxnSpLocks/>
          </p:cNvCxnSpPr>
          <p:nvPr/>
        </p:nvCxnSpPr>
        <p:spPr>
          <a:xfrm>
            <a:off x="2697742" y="1751768"/>
            <a:ext cx="10118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cxnSpLocks/>
          </p:cNvCxnSpPr>
          <p:nvPr/>
        </p:nvCxnSpPr>
        <p:spPr>
          <a:xfrm>
            <a:off x="2163447" y="2888673"/>
            <a:ext cx="881091" cy="623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77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082" y="565495"/>
            <a:ext cx="1551715" cy="6606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0F20EF-BA40-4119-BF5C-6C868149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523" y="1781062"/>
            <a:ext cx="2206954" cy="220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B40C96F-B46E-4C7C-B395-19B3098C9FA2}"/>
              </a:ext>
            </a:extLst>
          </p:cNvPr>
          <p:cNvSpPr txBox="1"/>
          <p:nvPr/>
        </p:nvSpPr>
        <p:spPr>
          <a:xfrm>
            <a:off x="3076266" y="1226127"/>
            <a:ext cx="3771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Baskerville Old Face" panose="02020602080505020303" pitchFamily="18" charset="0"/>
              </a:rPr>
              <a:t>SEGURIDAD</a:t>
            </a:r>
            <a:endParaRPr lang="es-419" sz="2000" b="1" dirty="0">
              <a:latin typeface="Baskerville Old Face" panose="02020602080505020303" pitchFamily="18" charset="0"/>
            </a:endParaRPr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id="{852C3ADD-2629-4076-AAB2-9834E48A8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6" y="3760195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6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F9D9937-5C0D-4EA6-8FB9-73F97D1A66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24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A3523D-DB57-4D4A-87BB-A7599011E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6" y="1901536"/>
            <a:ext cx="5285626" cy="30502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7F6D16-AA73-4B94-964A-86594B2CE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6" b="3161"/>
          <a:stretch/>
        </p:blipFill>
        <p:spPr>
          <a:xfrm>
            <a:off x="5563014" y="0"/>
            <a:ext cx="2829320" cy="1901536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03D3BEA8-C399-459B-A22D-35102289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44" y="4009577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65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3347" t="19286" r="13100"/>
          <a:stretch/>
        </p:blipFill>
        <p:spPr>
          <a:xfrm>
            <a:off x="2648801" y="858795"/>
            <a:ext cx="5862118" cy="361667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562" y="1400335"/>
            <a:ext cx="1782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/>
              <a:t>1. ¿Qué haces si te lesionas? </a:t>
            </a:r>
          </a:p>
          <a:p>
            <a:pPr algn="just"/>
            <a:r>
              <a:rPr lang="es-CO" sz="1600" b="1" dirty="0"/>
              <a:t>2. ¿Cuál es el proceso?</a:t>
            </a:r>
          </a:p>
        </p:txBody>
      </p:sp>
      <p:pic>
        <p:nvPicPr>
          <p:cNvPr id="8" name="Imagen 5">
            <a:extLst>
              <a:ext uri="{FF2B5EF4-FFF2-40B4-BE49-F238E27FC236}">
                <a16:creationId xmlns:a16="http://schemas.microsoft.com/office/drawing/2014/main" id="{FC5FA03A-30BB-4622-A699-636591889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6" y="3812149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508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" name="Rectángulo 5"/>
          <p:cNvSpPr/>
          <p:nvPr/>
        </p:nvSpPr>
        <p:spPr>
          <a:xfrm>
            <a:off x="1392518" y="3079543"/>
            <a:ext cx="3917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Los primeros auxilios </a:t>
            </a:r>
            <a:endParaRPr lang="es-CO" b="1" dirty="0">
              <a:solidFill>
                <a:srgbClr val="070809"/>
              </a:solidFill>
            </a:endParaRPr>
          </a:p>
          <a:p>
            <a:pPr algn="just"/>
            <a:r>
              <a:rPr lang="es-CO" dirty="0">
                <a:solidFill>
                  <a:srgbClr val="070809"/>
                </a:solidFill>
              </a:rPr>
              <a:t>C</a:t>
            </a:r>
            <a:r>
              <a:rPr lang="es-CO" dirty="0"/>
              <a:t>onsisten en la atención inmediata que se le da a una persona enferma, lesionada o accidentada en el lugar de los acontecimientos, antes de ser trasladada a un centro asistencial u hospitalario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3FDC2D-A61D-4DED-81FA-2C54282DC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7"/>
          <a:stretch/>
        </p:blipFill>
        <p:spPr>
          <a:xfrm>
            <a:off x="2880965" y="418063"/>
            <a:ext cx="5651064" cy="2501782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id="{1EC6C7F8-9189-462D-A835-FFB4A72B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35" y="3772040"/>
            <a:ext cx="1418506" cy="79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3B91C0-A4C5-40B5-854E-70B6E54E5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09" y="993221"/>
            <a:ext cx="2177092" cy="187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752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2016716" y="264174"/>
            <a:ext cx="665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latin typeface="Calibri" panose="020F0502020204030204" pitchFamily="34" charset="0"/>
              </a:rPr>
              <a:t>1.1002</a:t>
            </a:r>
            <a:r>
              <a:rPr lang="es-CO" dirty="0"/>
              <a:t>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5353" y="1184787"/>
            <a:ext cx="2286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/>
              <a:t>¿Qué EPP usas en el área de reparto?</a:t>
            </a:r>
          </a:p>
          <a:p>
            <a:pPr algn="just"/>
            <a:r>
              <a:rPr lang="es-CO" sz="1200" b="1" dirty="0"/>
              <a:t>Si necesita elementos EPP adicionales ,¿cuál es el proceso para obtenerlos? "</a:t>
            </a:r>
          </a:p>
          <a:p>
            <a:pPr algn="just"/>
            <a:endParaRPr lang="es-CO" sz="12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ECEE5F1-0DE2-482A-A0EB-7CE257159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208" y="554163"/>
            <a:ext cx="4239491" cy="39759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37704E3-CE4D-4A44-8476-B17E1556E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35277" r="75503" b="13980"/>
          <a:stretch/>
        </p:blipFill>
        <p:spPr>
          <a:xfrm>
            <a:off x="2107561" y="2846780"/>
            <a:ext cx="1313937" cy="1704200"/>
          </a:xfrm>
          <a:prstGeom prst="rect">
            <a:avLst/>
          </a:prstGeom>
        </p:spPr>
      </p:pic>
      <p:pic>
        <p:nvPicPr>
          <p:cNvPr id="14" name="Imagen 5">
            <a:extLst>
              <a:ext uri="{FF2B5EF4-FFF2-40B4-BE49-F238E27FC236}">
                <a16:creationId xmlns:a16="http://schemas.microsoft.com/office/drawing/2014/main" id="{E88AED0B-0F91-4BE0-B783-72B73D69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" y="3812148"/>
            <a:ext cx="1313937" cy="73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455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6A44571-FCC8-44F1-991E-065B92A47D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28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FF9366-F4DE-4F96-8529-E8E8CE566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53" y="790326"/>
            <a:ext cx="7220694" cy="343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92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BAD5A5A-89B2-43B3-BE69-167F49718C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29</a:t>
            </a:fld>
            <a:endParaRPr lang="es-419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04C214-A8F0-47B4-90AF-44D768143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8" t="16987" r="8566" b="8321"/>
          <a:stretch/>
        </p:blipFill>
        <p:spPr>
          <a:xfrm>
            <a:off x="3499145" y="0"/>
            <a:ext cx="5104401" cy="23795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4CBFF9-436D-47B8-A339-E32F94E90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0" t="21870" r="12160" b="3709"/>
          <a:stretch/>
        </p:blipFill>
        <p:spPr>
          <a:xfrm>
            <a:off x="150839" y="2496986"/>
            <a:ext cx="4660152" cy="2646514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59C4C912-93CA-4B86-B2A9-2D983F08C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93" y="4135584"/>
            <a:ext cx="1313937" cy="73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7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17546A3-FFB7-42A0-9E3C-12087F6BCB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0EF84F-AB87-40BB-A9C3-402EB7841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3216" r="804" b="1594"/>
          <a:stretch/>
        </p:blipFill>
        <p:spPr>
          <a:xfrm>
            <a:off x="986012" y="835228"/>
            <a:ext cx="7481626" cy="3473043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BCFD2A60-98EB-4D2C-B207-FA48338D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7" y="4077018"/>
            <a:ext cx="1378532" cy="7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93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CDD4D6B-5338-4387-A946-7023C6D9A0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30</a:t>
            </a:fld>
            <a:endParaRPr lang="es-419"/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997C883A-BCDF-44FE-90FF-1FB76DABF6E7}"/>
              </a:ext>
            </a:extLst>
          </p:cNvPr>
          <p:cNvGrpSpPr/>
          <p:nvPr/>
        </p:nvGrpSpPr>
        <p:grpSpPr>
          <a:xfrm>
            <a:off x="286505" y="500277"/>
            <a:ext cx="8570989" cy="4142945"/>
            <a:chOff x="246351" y="1387715"/>
            <a:chExt cx="10503951" cy="4460791"/>
          </a:xfrm>
        </p:grpSpPr>
        <p:sp>
          <p:nvSpPr>
            <p:cNvPr id="66" name="Right Arrow Callout 27">
              <a:extLst>
                <a:ext uri="{FF2B5EF4-FFF2-40B4-BE49-F238E27FC236}">
                  <a16:creationId xmlns:a16="http://schemas.microsoft.com/office/drawing/2014/main" id="{55C2AC48-AE6E-4515-B5C0-27ACF1E9F1AC}"/>
                </a:ext>
              </a:extLst>
            </p:cNvPr>
            <p:cNvSpPr/>
            <p:nvPr/>
          </p:nvSpPr>
          <p:spPr>
            <a:xfrm>
              <a:off x="5666704" y="3957587"/>
              <a:ext cx="2827921" cy="1167975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anchor="b"/>
            <a:lstStyle/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r>
                <a:rPr lang="es-CO" altLang="es-CO" sz="1200" b="1" dirty="0">
                  <a:latin typeface="Segoe UI Semibold" pitchFamily="34" charset="0"/>
                </a:rPr>
                <a:t>MANTENER LOS EPP EN BUEN ESTADO, GARANTIZANDO QUE SE CUMPLAN LAS 6s.</a:t>
              </a:r>
            </a:p>
          </p:txBody>
        </p:sp>
        <p:sp>
          <p:nvSpPr>
            <p:cNvPr id="67" name="Right Arrow Callout 27">
              <a:extLst>
                <a:ext uri="{FF2B5EF4-FFF2-40B4-BE49-F238E27FC236}">
                  <a16:creationId xmlns:a16="http://schemas.microsoft.com/office/drawing/2014/main" id="{7D8D2CAA-D43C-4A7E-AC9B-2FC70623648C}"/>
                </a:ext>
              </a:extLst>
            </p:cNvPr>
            <p:cNvSpPr/>
            <p:nvPr/>
          </p:nvSpPr>
          <p:spPr>
            <a:xfrm>
              <a:off x="7983568" y="1828208"/>
              <a:ext cx="2766734" cy="1167975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FFC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anchor="b"/>
            <a:lstStyle/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r>
                <a:rPr lang="es-CO" altLang="es-CO" sz="1200" b="1" dirty="0">
                  <a:latin typeface="Segoe UI Semibold" pitchFamily="34" charset="0"/>
                </a:rPr>
                <a:t>IDENTIFICACION DEL  EPP A UTILIZAR DE ACUERDO A CADA ACTIVIDAD</a:t>
              </a:r>
            </a:p>
          </p:txBody>
        </p:sp>
        <p:sp>
          <p:nvSpPr>
            <p:cNvPr id="68" name="Right Arrow Callout 27">
              <a:extLst>
                <a:ext uri="{FF2B5EF4-FFF2-40B4-BE49-F238E27FC236}">
                  <a16:creationId xmlns:a16="http://schemas.microsoft.com/office/drawing/2014/main" id="{0DED320A-5156-4496-BABF-2D4A5D9F49CD}"/>
                </a:ext>
              </a:extLst>
            </p:cNvPr>
            <p:cNvSpPr/>
            <p:nvPr/>
          </p:nvSpPr>
          <p:spPr>
            <a:xfrm>
              <a:off x="5070653" y="1682315"/>
              <a:ext cx="2420312" cy="1313866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anchor="b"/>
            <a:lstStyle/>
            <a:p>
              <a:pPr algn="ctr">
                <a:defRPr/>
              </a:pPr>
              <a:r>
                <a:rPr lang="es-CO" altLang="es-CO" sz="1200" b="1" dirty="0">
                  <a:latin typeface="Segoe UI Semibold" pitchFamily="34" charset="0"/>
                </a:rPr>
                <a:t>USO DE ELEMENTOS DE PROTECCION PERSONAL AL INGRESAR AL DEPOSITO</a:t>
              </a:r>
            </a:p>
          </p:txBody>
        </p:sp>
        <p:sp>
          <p:nvSpPr>
            <p:cNvPr id="69" name="Right Arrow Callout 27">
              <a:extLst>
                <a:ext uri="{FF2B5EF4-FFF2-40B4-BE49-F238E27FC236}">
                  <a16:creationId xmlns:a16="http://schemas.microsoft.com/office/drawing/2014/main" id="{95651B63-970F-4D6E-8BF4-7562DE732587}"/>
                </a:ext>
              </a:extLst>
            </p:cNvPr>
            <p:cNvSpPr/>
            <p:nvPr/>
          </p:nvSpPr>
          <p:spPr>
            <a:xfrm>
              <a:off x="8494625" y="3268327"/>
              <a:ext cx="1993660" cy="1711743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20" tIns="304800" rIns="121920" bIns="304800" anchor="b"/>
            <a:lstStyle/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400" b="1" dirty="0">
                <a:latin typeface="Segoe UI Semibold" pitchFamily="34" charset="0"/>
              </a:endParaRPr>
            </a:p>
            <a:p>
              <a:pPr algn="ctr">
                <a:defRPr/>
              </a:pPr>
              <a:endParaRPr lang="es-CO" altLang="es-CO" sz="1200" b="1" dirty="0">
                <a:latin typeface="Segoe UI Semibold" pitchFamily="34" charset="0"/>
              </a:endParaRPr>
            </a:p>
            <a:p>
              <a:pPr algn="ctr">
                <a:defRPr/>
              </a:pPr>
              <a:r>
                <a:rPr lang="es-CO" altLang="es-CO" sz="1200" b="1" dirty="0">
                  <a:latin typeface="Segoe UI Semibold" pitchFamily="34" charset="0"/>
                </a:rPr>
                <a:t>ALMACENAR EN SU LOKER PARA EVITAR PERDERLO O  DEJARLO EN CASA.</a:t>
              </a:r>
            </a:p>
          </p:txBody>
        </p:sp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40A6049F-E04B-4863-B35E-6E7AEDAA7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443" y="1387715"/>
              <a:ext cx="1042025" cy="2158674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6B0D5345-AD7D-4EC5-9D56-550511557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393" y="3957587"/>
              <a:ext cx="2420312" cy="1890919"/>
            </a:xfrm>
            <a:prstGeom prst="rect">
              <a:avLst/>
            </a:prstGeom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70B0EF0A-5597-42D7-824A-6231BDB5B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84" y="1609761"/>
              <a:ext cx="1186006" cy="1917770"/>
            </a:xfrm>
            <a:prstGeom prst="rect">
              <a:avLst/>
            </a:prstGeom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95DEBBD5-1ACD-4E6D-B4C8-BF3F0F25C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51" y="4409869"/>
              <a:ext cx="2707327" cy="1438637"/>
            </a:xfrm>
            <a:prstGeom prst="rect">
              <a:avLst/>
            </a:prstGeom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id="{9ECE3D9D-BB7E-43D8-8610-F213E3B1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00" y="1435272"/>
              <a:ext cx="1011193" cy="2070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116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0D6629-D0F0-4570-9F9D-AB75D003FF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31</a:t>
            </a:fld>
            <a:endParaRPr lang="es-419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79FA677-4AE3-4EF8-884C-860A03EEB4FF}"/>
              </a:ext>
            </a:extLst>
          </p:cNvPr>
          <p:cNvSpPr/>
          <p:nvPr/>
        </p:nvSpPr>
        <p:spPr>
          <a:xfrm>
            <a:off x="139699" y="1407929"/>
            <a:ext cx="2222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¿Qué hacer si algo cambia en el estado de su licencia / calificación de conducir?</a:t>
            </a:r>
          </a:p>
        </p:txBody>
      </p:sp>
      <p:sp>
        <p:nvSpPr>
          <p:cNvPr id="7" name="Marcador de contenido 1">
            <a:extLst>
              <a:ext uri="{FF2B5EF4-FFF2-40B4-BE49-F238E27FC236}">
                <a16:creationId xmlns:a16="http://schemas.microsoft.com/office/drawing/2014/main" id="{D709160F-E3CE-4077-B924-66FC32DCFA7D}"/>
              </a:ext>
            </a:extLst>
          </p:cNvPr>
          <p:cNvSpPr txBox="1">
            <a:spLocks/>
          </p:cNvSpPr>
          <p:nvPr/>
        </p:nvSpPr>
        <p:spPr>
          <a:xfrm>
            <a:off x="2597590" y="431314"/>
            <a:ext cx="5794744" cy="386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Lato Light"/>
              <a:buChar char="◦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114300" indent="0">
              <a:buNone/>
            </a:pPr>
            <a:r>
              <a:rPr lang="es-CO" sz="1400" dirty="0">
                <a:solidFill>
                  <a:srgbClr val="070809"/>
                </a:solidFill>
              </a:rPr>
              <a:t>Bachiller (Manejo de sistema IREP, Formación Carro Escuela) </a:t>
            </a:r>
          </a:p>
          <a:p>
            <a:pPr marL="114300" indent="0">
              <a:buNone/>
            </a:pPr>
            <a:r>
              <a:rPr lang="es-CO" sz="1400" dirty="0">
                <a:solidFill>
                  <a:srgbClr val="070809"/>
                </a:solidFill>
              </a:rPr>
              <a:t>Licencia Conducción C2-C3</a:t>
            </a:r>
          </a:p>
          <a:p>
            <a:pPr marL="114300" indent="0">
              <a:buNone/>
            </a:pPr>
            <a:endParaRPr lang="es-CO" sz="1400" dirty="0">
              <a:solidFill>
                <a:srgbClr val="070809"/>
              </a:solidFill>
            </a:endParaRPr>
          </a:p>
          <a:p>
            <a:pPr marL="114300" indent="0">
              <a:buNone/>
            </a:pPr>
            <a:endParaRPr lang="es-CO" sz="1400" dirty="0">
              <a:solidFill>
                <a:srgbClr val="070809"/>
              </a:solidFill>
            </a:endParaRPr>
          </a:p>
          <a:p>
            <a:pPr marL="114300" indent="0">
              <a:buNone/>
            </a:pPr>
            <a:endParaRPr lang="es-CO" sz="1400" dirty="0">
              <a:solidFill>
                <a:srgbClr val="070809"/>
              </a:solidFill>
            </a:endParaRPr>
          </a:p>
          <a:p>
            <a:pPr marL="114300" indent="0">
              <a:buNone/>
            </a:pPr>
            <a:endParaRPr lang="es-CO" sz="1400" dirty="0">
              <a:solidFill>
                <a:srgbClr val="070809"/>
              </a:solidFill>
            </a:endParaRPr>
          </a:p>
          <a:p>
            <a:pPr marL="114300" indent="0">
              <a:buNone/>
            </a:pPr>
            <a:endParaRPr lang="es-CO" sz="1400" dirty="0">
              <a:solidFill>
                <a:srgbClr val="070809"/>
              </a:solidFill>
            </a:endParaRPr>
          </a:p>
          <a:p>
            <a:pPr marL="114300" indent="0">
              <a:buNone/>
            </a:pPr>
            <a:r>
              <a:rPr lang="es-CO" sz="1400" dirty="0">
                <a:solidFill>
                  <a:srgbClr val="070809"/>
                </a:solidFill>
              </a:rPr>
              <a:t>Capacitación: Manejo Preventivo-Seguridad Vial y Funcionamiento del Vehículo (Mecánica Básica)</a:t>
            </a:r>
          </a:p>
          <a:p>
            <a:endParaRPr lang="es-CO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8AC95C-C930-44A4-9D76-2FDAC0DC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968" y="1219660"/>
            <a:ext cx="2130988" cy="12561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5618CFE-4A61-4C0F-A329-D89DC6283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3" y="1221324"/>
            <a:ext cx="2275504" cy="12545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042C01-3152-4630-9400-7DD1CE01D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" t="8755" r="2890" b="11254"/>
          <a:stretch/>
        </p:blipFill>
        <p:spPr>
          <a:xfrm>
            <a:off x="2870968" y="3180506"/>
            <a:ext cx="4603898" cy="14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95882" y="1605516"/>
            <a:ext cx="2264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¿Existe una política en torno a este proceso?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3889" b="2831"/>
          <a:stretch/>
        </p:blipFill>
        <p:spPr>
          <a:xfrm>
            <a:off x="2869897" y="614863"/>
            <a:ext cx="5073173" cy="4061121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A85B4DD-54F3-40D4-81A2-548E05C4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9" y="3795342"/>
            <a:ext cx="1313937" cy="73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149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59" y="1297279"/>
            <a:ext cx="1351375" cy="11256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7442" t="22929" r="8109" b="9063"/>
          <a:stretch/>
        </p:blipFill>
        <p:spPr>
          <a:xfrm>
            <a:off x="2683326" y="2104561"/>
            <a:ext cx="4514800" cy="256973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29727" y="1150454"/>
            <a:ext cx="3792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/>
              <a:t>En términos generales podemos decir que el manejo defensivo es una estrategia de conducción que tiene el objetivo de reducir los accidentes de tránsito y su impacto.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007276" y="614863"/>
            <a:ext cx="1866900" cy="4232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b="1" dirty="0"/>
              <a:t>MANEJO DEFENSIVO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136" y="811663"/>
            <a:ext cx="1457070" cy="749873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24904BE1-50FD-4751-9D02-D800A9AC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9" y="3880403"/>
            <a:ext cx="1313937" cy="73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516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E84B613-8EBF-454C-92B7-C2E21C9511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34</a:t>
            </a:fld>
            <a:endParaRPr lang="es-419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8C4FF99-46FD-45B5-B52B-09D464AE23CF}"/>
              </a:ext>
            </a:extLst>
          </p:cNvPr>
          <p:cNvSpPr/>
          <p:nvPr/>
        </p:nvSpPr>
        <p:spPr>
          <a:xfrm>
            <a:off x="2796363" y="207300"/>
            <a:ext cx="35512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b="1" dirty="0"/>
              <a:t>Demuestra prácticas de manejo seguro sin tocar el teléfono celular o el equipo de navegación. Explíqueme cuál es la política en los teléfonos celulares mientras opera su vehículo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F13E2C-5F2F-41F1-944B-785843D55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2" t="27680" r="52401" b="15632"/>
          <a:stretch/>
        </p:blipFill>
        <p:spPr>
          <a:xfrm>
            <a:off x="2705986" y="1319494"/>
            <a:ext cx="3732028" cy="36167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D89238-0B66-4299-AEFD-D14B5CDA2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02" y="3474253"/>
            <a:ext cx="1619250" cy="1079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493208-CFC1-4593-AA21-08670EA53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4" r="15340"/>
          <a:stretch/>
        </p:blipFill>
        <p:spPr>
          <a:xfrm>
            <a:off x="488802" y="1962796"/>
            <a:ext cx="1689543" cy="11650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E6A691-5874-4FC7-A921-BAF3454A4A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96" y="1117188"/>
            <a:ext cx="1694604" cy="16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07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4" name="Rectángulo 3"/>
          <p:cNvSpPr/>
          <p:nvPr/>
        </p:nvSpPr>
        <p:spPr>
          <a:xfrm>
            <a:off x="105534" y="1086885"/>
            <a:ext cx="1955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/>
              <a:t> ¿Cuáles son los tiempos de descanso legales?</a:t>
            </a:r>
          </a:p>
          <a:p>
            <a:pPr algn="just"/>
            <a:r>
              <a:rPr lang="es-CO" b="1" dirty="0"/>
              <a:t>¿Cuál es el proceso si corre el riesgo de incumplir esta política?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033" y="659776"/>
            <a:ext cx="5541952" cy="38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7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4D765E0-DBF3-47C3-8750-E29C7FA401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36</a:t>
            </a:fld>
            <a:endParaRPr lang="es-419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64E0358-F8C3-4D1E-AFA6-FAA01BA3844E}"/>
              </a:ext>
            </a:extLst>
          </p:cNvPr>
          <p:cNvSpPr/>
          <p:nvPr/>
        </p:nvSpPr>
        <p:spPr>
          <a:xfrm>
            <a:off x="3168650" y="329514"/>
            <a:ext cx="2806700" cy="4821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JORNADA LABORAL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F5F336-3286-4A40-8BB0-05F22379E0D4}"/>
              </a:ext>
            </a:extLst>
          </p:cNvPr>
          <p:cNvSpPr txBox="1"/>
          <p:nvPr/>
        </p:nvSpPr>
        <p:spPr>
          <a:xfrm>
            <a:off x="2387009" y="1186755"/>
            <a:ext cx="4369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La jornada laboral de trabajo máxima en Colombia está regulada por el artículo 161 del código sustantivo del trabajo, y es el horario máximo en que un trabajador puede laborar en un día y en una semana. La norma establece la jornada laboral máxima en 8 horas diaria y en 48 horas semanales.</a:t>
            </a:r>
          </a:p>
          <a:p>
            <a:pPr algn="just"/>
            <a:endParaRPr lang="es-CO" dirty="0"/>
          </a:p>
          <a:p>
            <a:pPr algn="just"/>
            <a:r>
              <a:rPr lang="es-CO" dirty="0"/>
              <a:t>El artículo 37.1 ET reconoce y regula el descanso semanal.</a:t>
            </a:r>
          </a:p>
          <a:p>
            <a:pPr algn="just"/>
            <a:r>
              <a:rPr lang="es-CO" dirty="0"/>
              <a:t>En cuanto a su duración, los trabajadores mayores de 18 años tienen derecho a un descanso mínimo semanal de día y medio ininterrumpido. Los trabajadores menores de 18 años tienen derecho a un descanso semanal mínimo de dos días ininterrumpidos.</a:t>
            </a:r>
          </a:p>
          <a:p>
            <a:pPr algn="just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55D54A-4C98-4794-8B6B-A47ABA7A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120" y="1541722"/>
            <a:ext cx="1925263" cy="99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1107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152400" y="975896"/>
            <a:ext cx="22914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latin typeface="Calibri" panose="020F0502020204030204" pitchFamily="34" charset="0"/>
              </a:rPr>
              <a:t>¿Cuáles son los requisitos legales locales sobre la capacidad de su camión?</a:t>
            </a:r>
            <a:br>
              <a:rPr lang="es-CO" sz="1600" b="1" dirty="0">
                <a:latin typeface="Calibri" panose="020F0502020204030204" pitchFamily="34" charset="0"/>
              </a:rPr>
            </a:br>
            <a:r>
              <a:rPr lang="es-CO" sz="1600" b="1" dirty="0">
                <a:latin typeface="Calibri" panose="020F0502020204030204" pitchFamily="34" charset="0"/>
              </a:rPr>
              <a:t>¿Existe algún requisito específico para asegurar su carga?</a:t>
            </a:r>
            <a:r>
              <a:rPr lang="es-CO" sz="1600" b="1" dirty="0"/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666583" y="614863"/>
            <a:ext cx="38523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0"/>
                <a:solidFill>
                  <a:srgbClr val="07080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Taller Evaluativo</a:t>
            </a:r>
            <a:endParaRPr lang="es-ES" sz="3600" b="1" cap="none" spc="0" dirty="0">
              <a:ln w="0"/>
              <a:solidFill>
                <a:srgbClr val="07080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A07537-841D-4720-B14A-55068B2BF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69" y="1712337"/>
            <a:ext cx="2581330" cy="1371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8E308C1-A433-40CD-9DA8-BE608ED9FCB1}"/>
              </a:ext>
            </a:extLst>
          </p:cNvPr>
          <p:cNvSpPr txBox="1"/>
          <p:nvPr/>
        </p:nvSpPr>
        <p:spPr>
          <a:xfrm>
            <a:off x="2708945" y="1635537"/>
            <a:ext cx="333862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Donde podemos conocer la capacidad de la carga del vehículo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Cuales son los riesgo , si el vehículo se excede de 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Como se puede asegurar una carga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Puedo salir a hacer reparto con un exceso de 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Que es capacidad</a:t>
            </a:r>
          </a:p>
          <a:p>
            <a:endParaRPr lang="es-419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9ABF10F-7126-4FB6-A1E5-C0E23BCA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1" y="3082087"/>
            <a:ext cx="2568049" cy="15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81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4EA12C2-6652-4989-BC85-28017177AA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38</a:t>
            </a:fld>
            <a:endParaRPr lang="es-419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7A8AD1-602F-43B4-8F54-4B9C92D47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20" y="811663"/>
            <a:ext cx="7444148" cy="34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01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0A35385-0338-457F-90AC-EBE9EE372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39</a:t>
            </a:fld>
            <a:endParaRPr lang="es-419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098EB4-0B49-45F8-8A57-C96D4483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16" y="418063"/>
            <a:ext cx="6439799" cy="771633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4485D21-5C21-4A7F-A035-E28605F0F26C}"/>
              </a:ext>
            </a:extLst>
          </p:cNvPr>
          <p:cNvGrpSpPr/>
          <p:nvPr/>
        </p:nvGrpSpPr>
        <p:grpSpPr>
          <a:xfrm>
            <a:off x="286775" y="1089098"/>
            <a:ext cx="7872695" cy="3910907"/>
            <a:chOff x="-57024" y="1021644"/>
            <a:chExt cx="11193338" cy="6787269"/>
          </a:xfrm>
        </p:grpSpPr>
        <p:grpSp>
          <p:nvGrpSpPr>
            <p:cNvPr id="6" name="9 Grupo">
              <a:extLst>
                <a:ext uri="{FF2B5EF4-FFF2-40B4-BE49-F238E27FC236}">
                  <a16:creationId xmlns:a16="http://schemas.microsoft.com/office/drawing/2014/main" id="{05F10018-55E9-484D-9294-46B459C6F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6586" y="1021644"/>
              <a:ext cx="2428752" cy="2326016"/>
              <a:chOff x="-104507" y="397697"/>
              <a:chExt cx="2428287" cy="1498314"/>
            </a:xfrm>
          </p:grpSpPr>
          <p:sp>
            <p:nvSpPr>
              <p:cNvPr id="32" name="2 CuadroTexto">
                <a:extLst>
                  <a:ext uri="{FF2B5EF4-FFF2-40B4-BE49-F238E27FC236}">
                    <a16:creationId xmlns:a16="http://schemas.microsoft.com/office/drawing/2014/main" id="{811F85E5-301A-4B3B-A7F1-4CC0FC52C1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4507" y="884907"/>
                <a:ext cx="2428287" cy="1011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es-CO" altLang="es-CO" sz="1200" b="1" dirty="0">
                    <a:latin typeface="Segoe UI Semibold" panose="020B0702040204020203" pitchFamily="34" charset="0"/>
                  </a:rPr>
                  <a:t>Verificar que el lugar donde se va a estacionar sea un área permitida.</a:t>
                </a:r>
              </a:p>
              <a:p>
                <a:pPr algn="just"/>
                <a:r>
                  <a:rPr lang="es-CO" altLang="es-CO" sz="1200" b="1" dirty="0">
                    <a:latin typeface="Segoe UI Semibold" panose="020B0702040204020203" pitchFamily="34" charset="0"/>
                  </a:rPr>
                  <a:t>Verificar no obstruir el ingreso a hospitales-centros educativos, hidrantes, zona de no parqueo área residenciales, Rampas para  personas con discapacidad.</a:t>
                </a:r>
              </a:p>
            </p:txBody>
          </p:sp>
          <p:pic>
            <p:nvPicPr>
              <p:cNvPr id="33" name="6 Imagen">
                <a:extLst>
                  <a:ext uri="{FF2B5EF4-FFF2-40B4-BE49-F238E27FC236}">
                    <a16:creationId xmlns:a16="http://schemas.microsoft.com/office/drawing/2014/main" id="{1920B04B-578B-49DC-8E39-8BC8C23F0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55" t="7756" r="52859" b="54240"/>
              <a:stretch>
                <a:fillRect/>
              </a:stretch>
            </p:blipFill>
            <p:spPr bwMode="auto">
              <a:xfrm>
                <a:off x="544884" y="397697"/>
                <a:ext cx="848005" cy="422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5 Grupo">
              <a:extLst>
                <a:ext uri="{FF2B5EF4-FFF2-40B4-BE49-F238E27FC236}">
                  <a16:creationId xmlns:a16="http://schemas.microsoft.com/office/drawing/2014/main" id="{B86EDE29-BA61-4528-9C32-5FED184795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7277" y="1228908"/>
              <a:ext cx="2160587" cy="3661369"/>
              <a:chOff x="2702001" y="73935"/>
              <a:chExt cx="2160175" cy="3661339"/>
            </a:xfrm>
          </p:grpSpPr>
          <p:sp>
            <p:nvSpPr>
              <p:cNvPr id="30" name="2 CuadroTexto">
                <a:extLst>
                  <a:ext uri="{FF2B5EF4-FFF2-40B4-BE49-F238E27FC236}">
                    <a16:creationId xmlns:a16="http://schemas.microsoft.com/office/drawing/2014/main" id="{C33E3804-7053-4DC0-AE93-5BAAECACC8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2001" y="2720094"/>
                <a:ext cx="2160175" cy="10151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s-CO" altLang="es-CO" sz="1200" b="1">
                    <a:latin typeface="Segoe UI Semibold" panose="020B0702040204020203" pitchFamily="34" charset="0"/>
                  </a:rPr>
                  <a:t>Cumplir con el uso de cono de seguridad adelante y atrás del vehículo, tacos en pendientes, luces estacionarias</a:t>
                </a:r>
              </a:p>
            </p:txBody>
          </p:sp>
          <p:pic>
            <p:nvPicPr>
              <p:cNvPr id="31" name="7 Imagen">
                <a:extLst>
                  <a:ext uri="{FF2B5EF4-FFF2-40B4-BE49-F238E27FC236}">
                    <a16:creationId xmlns:a16="http://schemas.microsoft.com/office/drawing/2014/main" id="{0929B945-8049-4FCF-A671-189865E48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589" t="7507" r="7767" b="52608"/>
              <a:stretch>
                <a:fillRect/>
              </a:stretch>
            </p:blipFill>
            <p:spPr bwMode="auto">
              <a:xfrm>
                <a:off x="2709086" y="73935"/>
                <a:ext cx="697628" cy="72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4 Grupo">
              <a:extLst>
                <a:ext uri="{FF2B5EF4-FFF2-40B4-BE49-F238E27FC236}">
                  <a16:creationId xmlns:a16="http://schemas.microsoft.com/office/drawing/2014/main" id="{BC9796EE-BBC9-4C63-B6C4-7E9E82808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5084" y="1506877"/>
              <a:ext cx="2243137" cy="2259586"/>
              <a:chOff x="4820217" y="1293157"/>
              <a:chExt cx="2241876" cy="2257230"/>
            </a:xfrm>
          </p:grpSpPr>
          <p:sp>
            <p:nvSpPr>
              <p:cNvPr id="28" name="2 CuadroTexto">
                <a:extLst>
                  <a:ext uri="{FF2B5EF4-FFF2-40B4-BE49-F238E27FC236}">
                    <a16:creationId xmlns:a16="http://schemas.microsoft.com/office/drawing/2014/main" id="{B9F44EB7-AD52-4C39-8960-69D766F745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0217" y="2166395"/>
                <a:ext cx="2241876" cy="1383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endParaRPr lang="es-CO" altLang="es-CO" sz="1200" b="1" dirty="0">
                  <a:latin typeface="Segoe UI Semibold" panose="020B0702040204020203" pitchFamily="34" charset="0"/>
                </a:endParaRPr>
              </a:p>
              <a:p>
                <a:pPr algn="ctr"/>
                <a:r>
                  <a:rPr lang="es-CO" altLang="es-CO" sz="1200" b="1" dirty="0">
                    <a:latin typeface="Segoe UI Semibold" panose="020B0702040204020203" pitchFamily="34" charset="0"/>
                  </a:rPr>
                  <a:t>Proceder con el protocolo de entrega en el punto de venta teniendo en cuenta el aseguramiento de la zona de descargue </a:t>
                </a:r>
              </a:p>
              <a:p>
                <a:pPr algn="ctr"/>
                <a:endParaRPr lang="es-CO" altLang="es-CO" sz="1200" b="1" dirty="0">
                  <a:latin typeface="Segoe UI Semibold" panose="020B0702040204020203" pitchFamily="34" charset="0"/>
                </a:endParaRPr>
              </a:p>
            </p:txBody>
          </p:sp>
          <p:pic>
            <p:nvPicPr>
              <p:cNvPr id="29" name="8 Imagen">
                <a:extLst>
                  <a:ext uri="{FF2B5EF4-FFF2-40B4-BE49-F238E27FC236}">
                    <a16:creationId xmlns:a16="http://schemas.microsoft.com/office/drawing/2014/main" id="{59149C5A-DD15-4840-8C75-E43094BC3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53864" r="52966" b="8215"/>
              <a:stretch>
                <a:fillRect/>
              </a:stretch>
            </p:blipFill>
            <p:spPr bwMode="auto">
              <a:xfrm>
                <a:off x="5662983" y="1293157"/>
                <a:ext cx="697630" cy="6787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3 Grupo">
              <a:extLst>
                <a:ext uri="{FF2B5EF4-FFF2-40B4-BE49-F238E27FC236}">
                  <a16:creationId xmlns:a16="http://schemas.microsoft.com/office/drawing/2014/main" id="{D9020FCD-D30F-44C1-8F10-C788A57CC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5527" y="1428476"/>
              <a:ext cx="2160587" cy="2578374"/>
              <a:chOff x="7536872" y="1428746"/>
              <a:chExt cx="2159843" cy="2577279"/>
            </a:xfrm>
          </p:grpSpPr>
          <p:sp>
            <p:nvSpPr>
              <p:cNvPr id="26" name="2 CuadroTexto">
                <a:extLst>
                  <a:ext uri="{FF2B5EF4-FFF2-40B4-BE49-F238E27FC236}">
                    <a16:creationId xmlns:a16="http://schemas.microsoft.com/office/drawing/2014/main" id="{79714424-8185-4F75-AA75-876A3BCCA8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6872" y="2437109"/>
                <a:ext cx="2159843" cy="15689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endParaRPr lang="es-CO" altLang="es-CO" sz="1200" b="1" dirty="0">
                  <a:latin typeface="Segoe UI Semibold" panose="020B0702040204020203" pitchFamily="34" charset="0"/>
                </a:endParaRPr>
              </a:p>
              <a:p>
                <a:pPr algn="ctr"/>
                <a:r>
                  <a:rPr lang="es-CO" altLang="es-CO" sz="1200" b="1" dirty="0">
                    <a:latin typeface="Segoe UI Semibold" panose="020B0702040204020203" pitchFamily="34" charset="0"/>
                  </a:rPr>
                  <a:t>Antes de retirarse del punto de venta, realizar la inspección 360 tanto al vehículo como a la zona de estacionamiento para evitar cualquier incidente</a:t>
                </a:r>
              </a:p>
              <a:p>
                <a:pPr algn="ctr"/>
                <a:endParaRPr lang="es-CO" altLang="es-CO" sz="1200" b="1" dirty="0">
                  <a:latin typeface="Segoe UI Semibold" panose="020B0702040204020203" pitchFamily="34" charset="0"/>
                </a:endParaRPr>
              </a:p>
            </p:txBody>
          </p:sp>
          <p:pic>
            <p:nvPicPr>
              <p:cNvPr id="27" name="1 Imagen">
                <a:extLst>
                  <a:ext uri="{FF2B5EF4-FFF2-40B4-BE49-F238E27FC236}">
                    <a16:creationId xmlns:a16="http://schemas.microsoft.com/office/drawing/2014/main" id="{334874C3-DCBB-4270-B929-84B8D8E9B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04" t="53749" r="7593" b="7607"/>
              <a:stretch>
                <a:fillRect/>
              </a:stretch>
            </p:blipFill>
            <p:spPr bwMode="auto">
              <a:xfrm>
                <a:off x="8259043" y="1428746"/>
                <a:ext cx="715499" cy="72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0" name="17 Conector angular">
              <a:extLst>
                <a:ext uri="{FF2B5EF4-FFF2-40B4-BE49-F238E27FC236}">
                  <a16:creationId xmlns:a16="http://schemas.microsoft.com/office/drawing/2014/main" id="{001F1E6F-94F7-4488-9D79-8AED93656D8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87713" y="2349500"/>
              <a:ext cx="101600" cy="3746500"/>
            </a:xfrm>
            <a:prstGeom prst="bentConnector2">
              <a:avLst/>
            </a:prstGeom>
            <a:noFill/>
            <a:ln w="28575" algn="ctr">
              <a:solidFill>
                <a:srgbClr val="00B05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27 Conector angular">
              <a:extLst>
                <a:ext uri="{FF2B5EF4-FFF2-40B4-BE49-F238E27FC236}">
                  <a16:creationId xmlns:a16="http://schemas.microsoft.com/office/drawing/2014/main" id="{094F1B8C-7CC8-4573-82C5-5895A2349C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80102" y="2349500"/>
              <a:ext cx="71437" cy="3746500"/>
            </a:xfrm>
            <a:prstGeom prst="bentConnector2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2048 Conector angular">
              <a:extLst>
                <a:ext uri="{FF2B5EF4-FFF2-40B4-BE49-F238E27FC236}">
                  <a16:creationId xmlns:a16="http://schemas.microsoft.com/office/drawing/2014/main" id="{7F4FA232-FB4D-4866-A3DF-254E57BD73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72488" y="2349500"/>
              <a:ext cx="71438" cy="3767138"/>
            </a:xfrm>
            <a:prstGeom prst="bentConnector2">
              <a:avLst/>
            </a:prstGeom>
            <a:noFill/>
            <a:ln w="28575" algn="ctr">
              <a:solidFill>
                <a:srgbClr val="FF66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2054 Conector angular">
              <a:extLst>
                <a:ext uri="{FF2B5EF4-FFF2-40B4-BE49-F238E27FC236}">
                  <a16:creationId xmlns:a16="http://schemas.microsoft.com/office/drawing/2014/main" id="{9053A53D-F098-47C9-BCD3-AC61D90F0C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64877" y="2349500"/>
              <a:ext cx="71437" cy="3746500"/>
            </a:xfrm>
            <a:prstGeom prst="bentConnector2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" name="Imagen 1">
              <a:extLst>
                <a:ext uri="{FF2B5EF4-FFF2-40B4-BE49-F238E27FC236}">
                  <a16:creationId xmlns:a16="http://schemas.microsoft.com/office/drawing/2014/main" id="{7365A31D-3C15-4DC8-A068-A00FF27E7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-1068" b="23853"/>
            <a:stretch>
              <a:fillRect/>
            </a:stretch>
          </p:blipFill>
          <p:spPr bwMode="auto">
            <a:xfrm>
              <a:off x="1408907" y="7016750"/>
              <a:ext cx="750887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4">
              <a:extLst>
                <a:ext uri="{FF2B5EF4-FFF2-40B4-BE49-F238E27FC236}">
                  <a16:creationId xmlns:a16="http://schemas.microsoft.com/office/drawing/2014/main" id="{E13C5DC7-3D16-430D-9F51-4A70A6997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9" y="3813970"/>
              <a:ext cx="647700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5">
              <a:extLst>
                <a:ext uri="{FF2B5EF4-FFF2-40B4-BE49-F238E27FC236}">
                  <a16:creationId xmlns:a16="http://schemas.microsoft.com/office/drawing/2014/main" id="{27FC2983-B2DE-4218-9E6C-E89FBA039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024" y="2680811"/>
              <a:ext cx="704849" cy="746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n 6">
              <a:extLst>
                <a:ext uri="{FF2B5EF4-FFF2-40B4-BE49-F238E27FC236}">
                  <a16:creationId xmlns:a16="http://schemas.microsoft.com/office/drawing/2014/main" id="{9B5263EA-DD83-4DFD-A684-80363FF54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6990">
              <a:off x="8157" y="6575751"/>
              <a:ext cx="903288" cy="85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7">
              <a:extLst>
                <a:ext uri="{FF2B5EF4-FFF2-40B4-BE49-F238E27FC236}">
                  <a16:creationId xmlns:a16="http://schemas.microsoft.com/office/drawing/2014/main" id="{0B0B06A8-D70F-4F3E-8E53-09069960E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1" t="28168" r="27351" b="28166"/>
            <a:stretch>
              <a:fillRect/>
            </a:stretch>
          </p:blipFill>
          <p:spPr bwMode="auto">
            <a:xfrm>
              <a:off x="2600326" y="6821584"/>
              <a:ext cx="785812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9">
              <a:extLst>
                <a:ext uri="{FF2B5EF4-FFF2-40B4-BE49-F238E27FC236}">
                  <a16:creationId xmlns:a16="http://schemas.microsoft.com/office/drawing/2014/main" id="{6E7C22FD-27B3-4CF4-A345-B49BD7031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390" y="2225106"/>
              <a:ext cx="2524125" cy="125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45">
              <a:extLst>
                <a:ext uri="{FF2B5EF4-FFF2-40B4-BE49-F238E27FC236}">
                  <a16:creationId xmlns:a16="http://schemas.microsoft.com/office/drawing/2014/main" id="{A4B96A6C-3F09-4C22-A59A-E81B21827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1870">
              <a:off x="4513263" y="1673225"/>
              <a:ext cx="97948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11">
              <a:extLst>
                <a:ext uri="{FF2B5EF4-FFF2-40B4-BE49-F238E27FC236}">
                  <a16:creationId xmlns:a16="http://schemas.microsoft.com/office/drawing/2014/main" id="{50E0554E-4334-40F2-8158-932E57830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558" y="5207071"/>
              <a:ext cx="2574924" cy="161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14">
              <a:extLst>
                <a:ext uri="{FF2B5EF4-FFF2-40B4-BE49-F238E27FC236}">
                  <a16:creationId xmlns:a16="http://schemas.microsoft.com/office/drawing/2014/main" id="{181C21EA-A9C6-4B2E-9A09-0F725F2F6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8"/>
            <a:stretch>
              <a:fillRect/>
            </a:stretch>
          </p:blipFill>
          <p:spPr bwMode="auto">
            <a:xfrm>
              <a:off x="8316676" y="6001613"/>
              <a:ext cx="2527300" cy="163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50">
              <a:extLst>
                <a:ext uri="{FF2B5EF4-FFF2-40B4-BE49-F238E27FC236}">
                  <a16:creationId xmlns:a16="http://schemas.microsoft.com/office/drawing/2014/main" id="{C41E55DD-B7B7-441F-887E-D96DC444B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91" t="27634" r="2078" b="27995"/>
            <a:stretch>
              <a:fillRect/>
            </a:stretch>
          </p:blipFill>
          <p:spPr bwMode="auto">
            <a:xfrm>
              <a:off x="5876365" y="7026701"/>
              <a:ext cx="1628776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n 51">
              <a:extLst>
                <a:ext uri="{FF2B5EF4-FFF2-40B4-BE49-F238E27FC236}">
                  <a16:creationId xmlns:a16="http://schemas.microsoft.com/office/drawing/2014/main" id="{E3CCC74C-64C3-411C-9732-5244CF633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276" y="6276975"/>
              <a:ext cx="1409700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n 1">
              <a:extLst>
                <a:ext uri="{FF2B5EF4-FFF2-40B4-BE49-F238E27FC236}">
                  <a16:creationId xmlns:a16="http://schemas.microsoft.com/office/drawing/2014/main" id="{69CACAE0-1DEE-4000-8648-BBD5EC956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1" t="6667" r="16446" b="14090"/>
            <a:stretch>
              <a:fillRect/>
            </a:stretch>
          </p:blipFill>
          <p:spPr bwMode="auto">
            <a:xfrm>
              <a:off x="2404269" y="5700714"/>
              <a:ext cx="735013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135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88BB6CE-2B03-4278-8E43-550AA54113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4</a:t>
            </a:fld>
            <a:endParaRPr lang="es-419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0EBFED24-0F2D-47B1-9FC1-EDB1F3A8E410}"/>
              </a:ext>
            </a:extLst>
          </p:cNvPr>
          <p:cNvSpPr txBox="1">
            <a:spLocks/>
          </p:cNvSpPr>
          <p:nvPr/>
        </p:nvSpPr>
        <p:spPr>
          <a:xfrm>
            <a:off x="1878900" y="418063"/>
            <a:ext cx="5181600" cy="5003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MX" sz="3200" dirty="0">
              <a:latin typeface="Arial Black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sz="3200" b="1" dirty="0">
                <a:solidFill>
                  <a:srgbClr val="070809"/>
                </a:solidFill>
                <a:latin typeface="Arial Black"/>
              </a:rPr>
              <a:t>NUESTRO SUEÑO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MX" sz="1600" b="1" spc="-5" dirty="0">
              <a:solidFill>
                <a:srgbClr val="070809"/>
              </a:solidFill>
              <a:latin typeface="Arial Black"/>
            </a:endParaRPr>
          </a:p>
          <a:p>
            <a:pPr marL="113030" marR="337185" indent="0" algn="ctr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SER</a:t>
            </a:r>
            <a:r>
              <a:rPr lang="es-419" sz="1600" b="1" spc="-75" dirty="0">
                <a:solidFill>
                  <a:srgbClr val="070809"/>
                </a:solidFill>
                <a:latin typeface="Arial Black"/>
                <a:cs typeface="Arial Black"/>
              </a:rPr>
              <a:t> </a:t>
            </a:r>
            <a:r>
              <a:rPr lang="es-419" sz="1600" b="1" dirty="0">
                <a:solidFill>
                  <a:srgbClr val="070809"/>
                </a:solidFill>
                <a:latin typeface="Arial Black"/>
                <a:cs typeface="Arial Black"/>
              </a:rPr>
              <a:t>RECONOCIDOS 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POR</a:t>
            </a:r>
            <a:endParaRPr lang="es-419" sz="1600" b="1" dirty="0">
              <a:solidFill>
                <a:srgbClr val="070809"/>
              </a:solidFill>
              <a:latin typeface="Arial Black"/>
              <a:cs typeface="Arial Black"/>
            </a:endParaRPr>
          </a:p>
          <a:p>
            <a:pPr marL="47625" marR="267335" indent="0" algn="ctr">
              <a:lnSpc>
                <a:spcPts val="5280"/>
              </a:lnSpc>
              <a:spcBef>
                <a:spcPts val="45"/>
              </a:spcBef>
              <a:buFont typeface="Arial" panose="020B0604020202020204" pitchFamily="34" charset="0"/>
              <a:buNone/>
            </a:pPr>
            <a:r>
              <a:rPr lang="es-419" sz="3200" b="1" dirty="0">
                <a:solidFill>
                  <a:srgbClr val="070809"/>
                </a:solidFill>
                <a:latin typeface="Arial Black"/>
                <a:cs typeface="Arial Black"/>
              </a:rPr>
              <a:t>NUEST</a:t>
            </a:r>
            <a:r>
              <a:rPr lang="es-419" sz="3200" b="1" spc="-75" dirty="0">
                <a:solidFill>
                  <a:srgbClr val="070809"/>
                </a:solidFill>
                <a:latin typeface="Arial Black"/>
                <a:cs typeface="Arial Black"/>
              </a:rPr>
              <a:t>R</a:t>
            </a:r>
            <a:r>
              <a:rPr lang="es-419" sz="3200" b="1" spc="-5" dirty="0">
                <a:solidFill>
                  <a:srgbClr val="070809"/>
                </a:solidFill>
                <a:latin typeface="Arial Black"/>
                <a:cs typeface="Arial Black"/>
              </a:rPr>
              <a:t>OS  </a:t>
            </a:r>
            <a:r>
              <a:rPr lang="es-419" sz="3200" b="1" spc="-25" dirty="0">
                <a:solidFill>
                  <a:srgbClr val="070809"/>
                </a:solidFill>
                <a:latin typeface="Arial Black"/>
                <a:cs typeface="Arial Black"/>
              </a:rPr>
              <a:t>LOGROS</a:t>
            </a:r>
            <a:endParaRPr lang="es-419" sz="3200" b="1" dirty="0">
              <a:solidFill>
                <a:srgbClr val="070809"/>
              </a:solidFill>
              <a:latin typeface="Arial Black"/>
              <a:cs typeface="Arial Black"/>
            </a:endParaRPr>
          </a:p>
          <a:p>
            <a:pPr marL="48260" marR="42545" indent="0" algn="ctr">
              <a:lnSpc>
                <a:spcPct val="97400"/>
              </a:lnSpc>
              <a:spcBef>
                <a:spcPts val="30"/>
              </a:spcBef>
              <a:buFont typeface="Arial" panose="020B0604020202020204" pitchFamily="34" charset="0"/>
              <a:buNone/>
            </a:pPr>
            <a:r>
              <a:rPr lang="es-419" sz="1600" b="1" dirty="0">
                <a:solidFill>
                  <a:srgbClr val="070809"/>
                </a:solidFill>
                <a:latin typeface="Arial Black"/>
                <a:cs typeface="Arial Black"/>
              </a:rPr>
              <a:t>ADMIRADOS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POR  NUESTRA</a:t>
            </a:r>
            <a:r>
              <a:rPr lang="es-419" sz="1600" b="1" spc="-45" dirty="0">
                <a:solidFill>
                  <a:srgbClr val="070809"/>
                </a:solidFill>
                <a:latin typeface="Arial Black"/>
                <a:cs typeface="Arial Black"/>
              </a:rPr>
              <a:t> </a:t>
            </a:r>
            <a:r>
              <a:rPr lang="es-419" sz="3200" b="1" spc="-5" dirty="0">
                <a:solidFill>
                  <a:srgbClr val="070809"/>
                </a:solidFill>
                <a:latin typeface="Arial Black"/>
                <a:cs typeface="Arial Black"/>
              </a:rPr>
              <a:t>GENTE</a:t>
            </a:r>
            <a:endParaRPr lang="es-419" sz="3200" b="1" dirty="0">
              <a:solidFill>
                <a:srgbClr val="070809"/>
              </a:solidFill>
              <a:latin typeface="Arial Black"/>
              <a:cs typeface="Arial Black"/>
            </a:endParaRPr>
          </a:p>
          <a:p>
            <a:pPr marL="8890" marR="5080" indent="0" algn="ctr">
              <a:lnSpc>
                <a:spcPct val="99500"/>
              </a:lnSpc>
              <a:spcBef>
                <a:spcPts val="145"/>
              </a:spcBef>
              <a:buFont typeface="Arial" panose="020B0604020202020204" pitchFamily="34" charset="0"/>
              <a:buNone/>
            </a:pPr>
            <a:r>
              <a:rPr lang="es-419" sz="1600" b="1" dirty="0">
                <a:solidFill>
                  <a:srgbClr val="070809"/>
                </a:solidFill>
                <a:latin typeface="Arial Black"/>
                <a:cs typeface="Arial Black"/>
              </a:rPr>
              <a:t>Y AMADOS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POR  </a:t>
            </a:r>
            <a:r>
              <a:rPr lang="es-419" sz="1600" b="1" spc="-10" dirty="0">
                <a:solidFill>
                  <a:srgbClr val="070809"/>
                </a:solidFill>
                <a:latin typeface="Arial Black"/>
                <a:cs typeface="Arial Black"/>
              </a:rPr>
              <a:t>NUESTROS  </a:t>
            </a:r>
            <a:r>
              <a:rPr lang="es-419" sz="3200" b="1" dirty="0">
                <a:solidFill>
                  <a:srgbClr val="070809"/>
                </a:solidFill>
                <a:latin typeface="Arial Black"/>
                <a:cs typeface="Arial Black"/>
              </a:rPr>
              <a:t>CLIENTES</a:t>
            </a:r>
            <a:r>
              <a:rPr lang="es-419" sz="3200" b="1" spc="-120" dirty="0">
                <a:solidFill>
                  <a:srgbClr val="070809"/>
                </a:solidFill>
                <a:latin typeface="Arial Black"/>
                <a:cs typeface="Arial Black"/>
              </a:rPr>
              <a:t>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SER  </a:t>
            </a:r>
            <a:r>
              <a:rPr lang="es-419" sz="1600" b="1" dirty="0">
                <a:solidFill>
                  <a:srgbClr val="070809"/>
                </a:solidFill>
                <a:latin typeface="Arial Black"/>
                <a:cs typeface="Arial Black"/>
              </a:rPr>
              <a:t>LA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MEJOR</a:t>
            </a:r>
          </a:p>
          <a:p>
            <a:pPr marL="8890" marR="5080" indent="0" algn="ctr">
              <a:lnSpc>
                <a:spcPct val="99500"/>
              </a:lnSpc>
              <a:spcBef>
                <a:spcPts val="145"/>
              </a:spcBef>
              <a:buFont typeface="Arial" panose="020B0604020202020204" pitchFamily="34" charset="0"/>
              <a:buNone/>
            </a:pP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 </a:t>
            </a:r>
            <a:r>
              <a:rPr lang="es-419" sz="1600" b="1" spc="-10" dirty="0">
                <a:solidFill>
                  <a:srgbClr val="070809"/>
                </a:solidFill>
                <a:latin typeface="Arial Black"/>
                <a:cs typeface="Arial Black"/>
              </a:rPr>
              <a:t>LOGISTICA  </a:t>
            </a:r>
            <a:r>
              <a:rPr lang="es-419" sz="1600" b="1" dirty="0">
                <a:solidFill>
                  <a:srgbClr val="070809"/>
                </a:solidFill>
                <a:latin typeface="Arial Black"/>
                <a:cs typeface="Arial Black"/>
              </a:rPr>
              <a:t>ABI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EN</a:t>
            </a:r>
            <a:r>
              <a:rPr lang="es-419" sz="1600" b="1" spc="-35" dirty="0">
                <a:solidFill>
                  <a:srgbClr val="070809"/>
                </a:solidFill>
                <a:latin typeface="Arial Black"/>
                <a:cs typeface="Arial Black"/>
              </a:rPr>
              <a:t> </a:t>
            </a:r>
            <a:r>
              <a:rPr lang="es-419" sz="1600" b="1" spc="-5" dirty="0">
                <a:solidFill>
                  <a:srgbClr val="070809"/>
                </a:solidFill>
                <a:latin typeface="Arial Black"/>
                <a:cs typeface="Arial Black"/>
              </a:rPr>
              <a:t>2022</a:t>
            </a:r>
            <a:r>
              <a:rPr lang="es-419" sz="1200" b="1" spc="-5" dirty="0">
                <a:solidFill>
                  <a:srgbClr val="070809"/>
                </a:solidFill>
                <a:latin typeface="Arial Black"/>
                <a:cs typeface="Arial Black"/>
              </a:rPr>
              <a:t>.</a:t>
            </a:r>
            <a:endParaRPr lang="es-419" sz="1200" b="1" dirty="0">
              <a:solidFill>
                <a:srgbClr val="070809"/>
              </a:solidFill>
              <a:latin typeface="Arial Black"/>
              <a:cs typeface="Arial Black"/>
            </a:endParaRPr>
          </a:p>
          <a:p>
            <a:endParaRPr lang="es-419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E44924-9DDA-4B10-A171-A4E5A594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11" y="302447"/>
            <a:ext cx="5744377" cy="809738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AE0EB0B5-553B-46D5-8CBD-F7BFD42C0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9" y="4065901"/>
            <a:ext cx="1378532" cy="7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352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56" t="1703" r="23477" b="59118"/>
          <a:stretch/>
        </p:blipFill>
        <p:spPr>
          <a:xfrm>
            <a:off x="2984500" y="811663"/>
            <a:ext cx="4216400" cy="1282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38944" r="33872"/>
          <a:stretch/>
        </p:blipFill>
        <p:spPr>
          <a:xfrm>
            <a:off x="2984500" y="2349500"/>
            <a:ext cx="4002004" cy="21336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53300" y="811663"/>
            <a:ext cx="1219200" cy="128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Plan de trafico Almacén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353300" y="2451100"/>
            <a:ext cx="1313384" cy="16383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Plan de trafico de patio de maniobras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2463800" y="3733800"/>
            <a:ext cx="1295400" cy="546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355600" y="3848100"/>
            <a:ext cx="2108200" cy="736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Cebra de acceso para vehículo con precaución al peatón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1" y="1453012"/>
            <a:ext cx="2322619" cy="7567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36772" t="35833" r="1457"/>
          <a:stretch/>
        </p:blipFill>
        <p:spPr>
          <a:xfrm>
            <a:off x="126844" y="2209799"/>
            <a:ext cx="2597306" cy="15176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497" y="2322381"/>
            <a:ext cx="414600" cy="15411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078060" y="279563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b="1" dirty="0">
                <a:latin typeface="Calibri" panose="020F0502020204030204" pitchFamily="34" charset="0"/>
              </a:rPr>
              <a:t>1.1007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911834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0" y="1237218"/>
            <a:ext cx="218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¿Hay alguna restricción durante los procesos de carga / descarga, ya sea con peatones o con el uso del equipo?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3968" t="16297" r="13600" b="1023"/>
          <a:stretch/>
        </p:blipFill>
        <p:spPr>
          <a:xfrm>
            <a:off x="2487888" y="614863"/>
            <a:ext cx="5904446" cy="37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7ADB33D-6C8F-40BF-ADE8-26702323B0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 smtClean="0"/>
              <a:t>42</a:t>
            </a:fld>
            <a:endParaRPr lang="es-419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929B94-7BCF-4A28-8712-BE8B068EF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3" y="1148628"/>
            <a:ext cx="2340935" cy="2340935"/>
          </a:xfrm>
          <a:prstGeom prst="rect">
            <a:avLst/>
          </a:prstGeom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E7961343-B3C6-4F6A-A8D1-55F535E61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503" y="418063"/>
            <a:ext cx="3948144" cy="17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2000" b="1" dirty="0">
                <a:solidFill>
                  <a:srgbClr val="070809"/>
                </a:solidFill>
                <a:latin typeface="Century Gothic" panose="020B0502020202020204" pitchFamily="34" charset="0"/>
              </a:rPr>
              <a:t>LLAVE DEL VEHICULO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CO" altLang="es-CO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O" sz="1800" dirty="0">
                <a:solidFill>
                  <a:srgbClr val="000000"/>
                </a:solidFill>
                <a:latin typeface="+mn-lt"/>
              </a:rPr>
              <a:t>El conductor deberá portar la llave en su bolsillo cada vez que descienda del Vehículo, como responsable de esta actividad.</a:t>
            </a:r>
            <a:endParaRPr lang="es-ES" altLang="es-CO" sz="1800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7F20D44-FDE2-4DD7-B881-5A20CD127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87" y="2263407"/>
            <a:ext cx="4614928" cy="24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66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43</a:t>
            </a:fld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311727" y="1017854"/>
            <a:ext cx="19327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Explícame lo que haces antes de operar tu equipo. (camión, carretillas, celular)¿Qué sucede cuando su equipo no funciona o no es seguro de usar?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05" y="2571750"/>
            <a:ext cx="3382747" cy="196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18038" y="1304597"/>
            <a:ext cx="40077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¿Que es el check </a:t>
            </a:r>
            <a:r>
              <a:rPr lang="es-CO" b="1" dirty="0" err="1"/>
              <a:t>list</a:t>
            </a:r>
            <a:r>
              <a:rPr lang="es-CO" b="1" dirty="0"/>
              <a:t>? </a:t>
            </a:r>
          </a:p>
          <a:p>
            <a:pPr algn="just"/>
            <a:r>
              <a:rPr lang="es-CO" dirty="0"/>
              <a:t>Esta ficha contiene una lista de elementos que se deben verificar antes de utilizar un vehículo de trabajo, con el objetivo de prevenir accidentes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318037" y="540799"/>
            <a:ext cx="4518157" cy="76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 es la revisión 360? </a:t>
            </a:r>
          </a:p>
          <a:p>
            <a:pPr algn="just"/>
            <a:r>
              <a:rPr lang="es-CO" dirty="0"/>
              <a:t>Es el autoexamen que se le realiza al vehículo antes de salir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3AC9A5E-D8D8-451E-9191-D378117C4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644" y="2833736"/>
            <a:ext cx="1023423" cy="175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6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39C1A0A-692D-4B58-96CC-4015B8B7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0" b="95113" l="1709" r="95513">
                        <a14:foregroundMark x1="7692" y1="17669" x2="20299" y2="82331"/>
                        <a14:foregroundMark x1="50855" y1="6015" x2="52350" y2="85714"/>
                        <a14:foregroundMark x1="85256" y1="6391" x2="87393" y2="89474"/>
                        <a14:foregroundMark x1="87393" y1="89474" x2="87393" y2="89098"/>
                        <a14:foregroundMark x1="89530" y1="12406" x2="93376" y2="48496"/>
                        <a14:foregroundMark x1="90598" y1="62782" x2="91880" y2="63534"/>
                        <a14:foregroundMark x1="89744" y1="88346" x2="92308" y2="95113"/>
                        <a14:foregroundMark x1="84188" y1="78571" x2="78632" y2="94737"/>
                        <a14:foregroundMark x1="76282" y1="72556" x2="79915" y2="65789"/>
                        <a14:foregroundMark x1="94658" y1="66541" x2="95940" y2="71429"/>
                        <a14:foregroundMark x1="90812" y1="11278" x2="95085" y2="14286"/>
                        <a14:foregroundMark x1="83547" y1="8647" x2="79487" y2="26316"/>
                        <a14:foregroundMark x1="79487" y1="26316" x2="80769" y2="30451"/>
                        <a14:foregroundMark x1="86325" y1="40977" x2="88034" y2="55263"/>
                        <a14:foregroundMark x1="44231" y1="26692" x2="52564" y2="27444"/>
                        <a14:foregroundMark x1="47222" y1="42857" x2="48504" y2="44361"/>
                        <a14:foregroundMark x1="48291" y1="56767" x2="48718" y2="55263"/>
                        <a14:foregroundMark x1="46581" y1="44361" x2="48718" y2="48496"/>
                        <a14:foregroundMark x1="81838" y1="37970" x2="84615" y2="43985"/>
                        <a14:foregroundMark x1="79487" y1="15038" x2="76709" y2="24812"/>
                        <a14:foregroundMark x1="89744" y1="34962" x2="90812" y2="46241"/>
                        <a14:foregroundMark x1="81624" y1="45489" x2="83974" y2="53383"/>
                        <a14:foregroundMark x1="75214" y1="67293" x2="79487" y2="68797"/>
                        <a14:foregroundMark x1="78419" y1="95113" x2="83761" y2="90977"/>
                        <a14:foregroundMark x1="92949" y1="14286" x2="95940" y2="16917"/>
                        <a14:foregroundMark x1="94444" y1="25940" x2="95085" y2="30827"/>
                        <a14:foregroundMark x1="89530" y1="1880" x2="83120" y2="1880"/>
                        <a14:foregroundMark x1="51282" y1="87594" x2="51923" y2="92857"/>
                        <a14:foregroundMark x1="44658" y1="62782" x2="45085" y2="73308"/>
                        <a14:foregroundMark x1="51709" y1="67293" x2="54060" y2="76316"/>
                        <a14:foregroundMark x1="44231" y1="75188" x2="45299" y2="74436"/>
                        <a14:foregroundMark x1="4487" y1="25564" x2="5769" y2="44737"/>
                        <a14:foregroundMark x1="5769" y1="44737" x2="7051" y2="48496"/>
                        <a14:foregroundMark x1="1923" y1="29699" x2="1709" y2="34211"/>
                        <a14:foregroundMark x1="8333" y1="65414" x2="13675" y2="65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07" y="2878088"/>
            <a:ext cx="2731188" cy="16411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707200-32CE-4A54-AD36-3FDDC96BA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6181" l="4213" r="95506">
                        <a14:foregroundMark x1="7303" y1="26389" x2="3933" y2="43403"/>
                        <a14:foregroundMark x1="3933" y1="43403" x2="10393" y2="80208"/>
                        <a14:foregroundMark x1="10393" y1="80208" x2="21629" y2="92708"/>
                        <a14:foregroundMark x1="21629" y1="92708" x2="35955" y2="94792"/>
                        <a14:foregroundMark x1="35955" y1="94792" x2="51404" y2="94097"/>
                        <a14:foregroundMark x1="51404" y1="94097" x2="66011" y2="96528"/>
                        <a14:foregroundMark x1="66011" y1="96528" x2="82022" y2="93750"/>
                        <a14:foregroundMark x1="82022" y1="93750" x2="92978" y2="82292"/>
                        <a14:foregroundMark x1="92978" y1="82292" x2="95506" y2="63194"/>
                        <a14:foregroundMark x1="95506" y1="63194" x2="88202" y2="46528"/>
                        <a14:foregroundMark x1="88202" y1="46528" x2="74438" y2="34722"/>
                        <a14:foregroundMark x1="74438" y1="34722" x2="64888" y2="20139"/>
                        <a14:foregroundMark x1="64888" y1="20139" x2="52809" y2="11111"/>
                        <a14:foregroundMark x1="52809" y1="11111" x2="37921" y2="5556"/>
                        <a14:foregroundMark x1="37921" y1="5556" x2="23596" y2="9028"/>
                        <a14:foregroundMark x1="23596" y1="9028" x2="10112" y2="28819"/>
                        <a14:foregroundMark x1="72753" y1="49653" x2="79494" y2="50347"/>
                        <a14:foregroundMark x1="77528" y1="51736" x2="73596" y2="48611"/>
                        <a14:foregroundMark x1="39607" y1="45486" x2="62921" y2="43403"/>
                        <a14:foregroundMark x1="69382" y1="46181" x2="82865" y2="53472"/>
                        <a14:foregroundMark x1="82865" y1="53472" x2="82865" y2="53472"/>
                        <a14:foregroundMark x1="87360" y1="48264" x2="96348" y2="64583"/>
                        <a14:foregroundMark x1="96348" y1="64583" x2="92135" y2="81944"/>
                        <a14:foregroundMark x1="92135" y1="81944" x2="80899" y2="96528"/>
                        <a14:foregroundMark x1="80899" y1="96528" x2="41292" y2="99653"/>
                        <a14:foregroundMark x1="41292" y1="99653" x2="25843" y2="96875"/>
                        <a14:foregroundMark x1="25843" y1="96875" x2="12360" y2="85069"/>
                        <a14:foregroundMark x1="12360" y1="85069" x2="5337" y2="68403"/>
                        <a14:foregroundMark x1="5337" y1="68403" x2="5618" y2="31597"/>
                        <a14:foregroundMark x1="51404" y1="74653" x2="26966" y2="73958"/>
                        <a14:foregroundMark x1="26966" y1="73958" x2="40169" y2="62847"/>
                        <a14:foregroundMark x1="40169" y1="62847" x2="51685" y2="72569"/>
                        <a14:foregroundMark x1="51685" y1="72569" x2="51966" y2="54167"/>
                        <a14:foregroundMark x1="51966" y1="54167" x2="30618" y2="57639"/>
                        <a14:foregroundMark x1="30618" y1="57639" x2="46910" y2="61111"/>
                        <a14:foregroundMark x1="46910" y1="61111" x2="50843" y2="60417"/>
                        <a14:foregroundMark x1="26685" y1="92361" x2="41292" y2="94097"/>
                        <a14:foregroundMark x1="41292" y1="94097" x2="85955" y2="86458"/>
                        <a14:foregroundMark x1="85955" y1="86458" x2="93258" y2="69792"/>
                        <a14:foregroundMark x1="93258" y1="69792" x2="87360" y2="54167"/>
                        <a14:foregroundMark x1="56461" y1="7639" x2="24157" y2="6944"/>
                        <a14:foregroundMark x1="24157" y1="6944" x2="19101" y2="9375"/>
                        <a14:foregroundMark x1="6461" y1="29514" x2="3371" y2="47917"/>
                        <a14:foregroundMark x1="3371" y1="47917" x2="4775" y2="65278"/>
                        <a14:foregroundMark x1="4775" y1="65278" x2="10112" y2="81250"/>
                        <a14:foregroundMark x1="10112" y1="81250" x2="21067" y2="93750"/>
                        <a14:foregroundMark x1="21067" y1="93750" x2="67135" y2="96181"/>
                        <a14:foregroundMark x1="67135" y1="96181" x2="77528" y2="93750"/>
                        <a14:foregroundMark x1="45225" y1="83681" x2="58708" y2="82292"/>
                        <a14:foregroundMark x1="97191" y1="58681" x2="95506" y2="77083"/>
                        <a14:foregroundMark x1="95506" y1="77083" x2="94101" y2="81250"/>
                        <a14:foregroundMark x1="82584" y1="58681" x2="83708" y2="71875"/>
                        <a14:foregroundMark x1="39326" y1="69444" x2="43539" y2="66319"/>
                        <a14:foregroundMark x1="6461" y1="71875" x2="21067" y2="71181"/>
                        <a14:foregroundMark x1="21067" y1="71181" x2="25000" y2="71181"/>
                      </a14:backgroundRemoval>
                    </a14:imgEffect>
                  </a14:imgLayer>
                </a14:imgProps>
              </a:ext>
            </a:extLst>
          </a:blip>
          <a:srcRect t="3097"/>
          <a:stretch/>
        </p:blipFill>
        <p:spPr>
          <a:xfrm>
            <a:off x="6340242" y="2348419"/>
            <a:ext cx="2082979" cy="1599314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E93474C-FA8A-490C-A39B-B78521088164}"/>
              </a:ext>
            </a:extLst>
          </p:cNvPr>
          <p:cNvGrpSpPr/>
          <p:nvPr/>
        </p:nvGrpSpPr>
        <p:grpSpPr>
          <a:xfrm>
            <a:off x="1724130" y="146894"/>
            <a:ext cx="2810431" cy="822272"/>
            <a:chOff x="281967" y="2496930"/>
            <a:chExt cx="2810431" cy="106977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5FB0322E-480B-41C7-9007-CDBECF546C91}"/>
                </a:ext>
              </a:extLst>
            </p:cNvPr>
            <p:cNvSpPr/>
            <p:nvPr/>
          </p:nvSpPr>
          <p:spPr>
            <a:xfrm>
              <a:off x="281967" y="2496930"/>
              <a:ext cx="2810431" cy="1069775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743A1054-12C6-4B2F-AA8C-1378314FD217}"/>
                </a:ext>
              </a:extLst>
            </p:cNvPr>
            <p:cNvSpPr txBox="1"/>
            <p:nvPr/>
          </p:nvSpPr>
          <p:spPr>
            <a:xfrm>
              <a:off x="313300" y="2528263"/>
              <a:ext cx="2747765" cy="10071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000" kern="1200" dirty="0"/>
                <a:t>OBJETIVO GENERAL </a:t>
              </a:r>
              <a:endParaRPr lang="es-419" sz="2000" kern="120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BD0F3F4-2BBB-4556-A86A-711459845246}"/>
              </a:ext>
            </a:extLst>
          </p:cNvPr>
          <p:cNvGrpSpPr/>
          <p:nvPr/>
        </p:nvGrpSpPr>
        <p:grpSpPr>
          <a:xfrm>
            <a:off x="1527035" y="1138974"/>
            <a:ext cx="3204619" cy="1325200"/>
            <a:chOff x="512760" y="334438"/>
            <a:chExt cx="3026395" cy="2496143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B33CB6B5-BB76-4B1F-8A8A-0ADB80574A58}"/>
                </a:ext>
              </a:extLst>
            </p:cNvPr>
            <p:cNvSpPr/>
            <p:nvPr/>
          </p:nvSpPr>
          <p:spPr>
            <a:xfrm>
              <a:off x="512760" y="334438"/>
              <a:ext cx="3026395" cy="2496143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5ABA4B00-FD01-4C72-8FE8-1B7A34D96B95}"/>
                </a:ext>
              </a:extLst>
            </p:cNvPr>
            <p:cNvSpPr txBox="1"/>
            <p:nvPr/>
          </p:nvSpPr>
          <p:spPr>
            <a:xfrm>
              <a:off x="512760" y="349304"/>
              <a:ext cx="2911508" cy="1846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lvl="1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419" sz="1200" dirty="0">
                  <a:solidFill>
                    <a:srgbClr val="070809"/>
                  </a:solidFill>
                </a:rPr>
                <a:t>Demostrar una comprensión general de la función y el sistema de gestión de la organización y los conocimientos y habilidades mínimos necesarios para comenzar a operar sin poner en riesgo su seguridad, la calidad del producto y el medio ambiente.</a:t>
              </a:r>
              <a:endParaRPr lang="es-419" sz="1200" b="1" i="1" kern="1200" dirty="0">
                <a:solidFill>
                  <a:srgbClr val="070809"/>
                </a:solidFill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D5E3BAF-BEBC-4219-B4C8-83011C53A350}"/>
              </a:ext>
            </a:extLst>
          </p:cNvPr>
          <p:cNvGrpSpPr/>
          <p:nvPr/>
        </p:nvGrpSpPr>
        <p:grpSpPr>
          <a:xfrm>
            <a:off x="5265127" y="178227"/>
            <a:ext cx="3110246" cy="763252"/>
            <a:chOff x="4367632" y="677206"/>
            <a:chExt cx="3110246" cy="1069775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7E3BF927-2F6C-45A9-BA88-B5C7237B72EF}"/>
                </a:ext>
              </a:extLst>
            </p:cNvPr>
            <p:cNvSpPr/>
            <p:nvPr/>
          </p:nvSpPr>
          <p:spPr>
            <a:xfrm>
              <a:off x="4367632" y="677206"/>
              <a:ext cx="3110246" cy="1069775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7B2BBFED-E6FA-4266-BE30-001AB19D0BB3}"/>
                </a:ext>
              </a:extLst>
            </p:cNvPr>
            <p:cNvSpPr txBox="1"/>
            <p:nvPr/>
          </p:nvSpPr>
          <p:spPr>
            <a:xfrm>
              <a:off x="4367632" y="845594"/>
              <a:ext cx="3047580" cy="7278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000" kern="1200" dirty="0"/>
                <a:t>OBJETIVO ESPECIFICO</a:t>
              </a:r>
              <a:endParaRPr lang="es-419" sz="2000" kern="1200" dirty="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959D0965-3359-4B9B-85BB-47DF6B55A2D3}"/>
              </a:ext>
            </a:extLst>
          </p:cNvPr>
          <p:cNvGrpSpPr/>
          <p:nvPr/>
        </p:nvGrpSpPr>
        <p:grpSpPr>
          <a:xfrm>
            <a:off x="5336891" y="1131730"/>
            <a:ext cx="3205975" cy="1069775"/>
            <a:chOff x="4466155" y="657245"/>
            <a:chExt cx="3027676" cy="2427149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10AB3795-A33C-4A66-A001-3B3FC11F3EB8}"/>
                </a:ext>
              </a:extLst>
            </p:cNvPr>
            <p:cNvSpPr/>
            <p:nvPr/>
          </p:nvSpPr>
          <p:spPr>
            <a:xfrm>
              <a:off x="4467436" y="657245"/>
              <a:ext cx="3026395" cy="2427149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F2243D3F-43E4-44E6-BE60-5454C35B5F88}"/>
                </a:ext>
              </a:extLst>
            </p:cNvPr>
            <p:cNvSpPr txBox="1"/>
            <p:nvPr/>
          </p:nvSpPr>
          <p:spPr>
            <a:xfrm>
              <a:off x="4466155" y="847574"/>
              <a:ext cx="2914685" cy="13304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285750" lvl="1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s-419" sz="1200" kern="1200" dirty="0">
                  <a:solidFill>
                    <a:srgbClr val="070809"/>
                  </a:solidFill>
                </a:rPr>
                <a:t>Tiene los conocimientos habilidades. </a:t>
              </a:r>
            </a:p>
            <a:p>
              <a:pPr marL="285750" lvl="1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s-419" sz="1200" kern="1200" dirty="0">
                  <a:solidFill>
                    <a:srgbClr val="070809"/>
                  </a:solidFill>
                </a:rPr>
                <a:t> Actitudes necesarias para cumplir con los objetivos y estándares requeridos para el trabajo de uno.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B63A947-1B88-48E8-8413-728B2CC8E85A}"/>
              </a:ext>
            </a:extLst>
          </p:cNvPr>
          <p:cNvGrpSpPr/>
          <p:nvPr/>
        </p:nvGrpSpPr>
        <p:grpSpPr>
          <a:xfrm>
            <a:off x="3255854" y="2710707"/>
            <a:ext cx="2690129" cy="549553"/>
            <a:chOff x="8863635" y="3474967"/>
            <a:chExt cx="2690129" cy="886848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A53790AF-A568-4E60-B76B-C2F2986BCAAE}"/>
                </a:ext>
              </a:extLst>
            </p:cNvPr>
            <p:cNvSpPr/>
            <p:nvPr/>
          </p:nvSpPr>
          <p:spPr>
            <a:xfrm>
              <a:off x="8863635" y="3474967"/>
              <a:ext cx="2690129" cy="76325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A4444188-BB72-4F55-9EA4-45C050792883}"/>
                </a:ext>
              </a:extLst>
            </p:cNvPr>
            <p:cNvSpPr txBox="1"/>
            <p:nvPr/>
          </p:nvSpPr>
          <p:spPr>
            <a:xfrm>
              <a:off x="8863635" y="3836892"/>
              <a:ext cx="2645419" cy="5249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000" kern="1200" dirty="0"/>
                <a:t>Operador Autó</a:t>
              </a:r>
              <a:r>
                <a:rPr lang="es-MX" sz="2000" b="1" kern="1200" dirty="0"/>
                <a:t>n</a:t>
              </a:r>
              <a:r>
                <a:rPr lang="es-MX" sz="2000" kern="1200" dirty="0"/>
                <a:t>omo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419" sz="2000" kern="1200" dirty="0"/>
            </a:p>
          </p:txBody>
        </p:sp>
      </p:grp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90DD75E3-8471-45BD-B447-CDB8E0F14915}"/>
              </a:ext>
            </a:extLst>
          </p:cNvPr>
          <p:cNvSpPr/>
          <p:nvPr/>
        </p:nvSpPr>
        <p:spPr>
          <a:xfrm>
            <a:off x="3255854" y="3349170"/>
            <a:ext cx="2784987" cy="1325200"/>
          </a:xfrm>
          <a:prstGeom prst="roundRect">
            <a:avLst>
              <a:gd name="adj" fmla="val 10000"/>
            </a:avLst>
          </a:prstGeom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ángulo: esquinas redondeadas 4">
            <a:extLst>
              <a:ext uri="{FF2B5EF4-FFF2-40B4-BE49-F238E27FC236}">
                <a16:creationId xmlns:a16="http://schemas.microsoft.com/office/drawing/2014/main" id="{0D4B07CD-193F-472C-8C96-4FFC1167587C}"/>
              </a:ext>
            </a:extLst>
          </p:cNvPr>
          <p:cNvSpPr txBox="1"/>
          <p:nvPr/>
        </p:nvSpPr>
        <p:spPr>
          <a:xfrm>
            <a:off x="3433942" y="3422203"/>
            <a:ext cx="2352118" cy="1097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825" tIns="123825" rIns="123825" bIns="123825" numCol="1" spcCol="1270" anchor="t" anchorCtr="0">
            <a:noAutofit/>
          </a:bodyPr>
          <a:lstStyle/>
          <a:p>
            <a:pPr lvl="1" algn="just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419" sz="1200" kern="1200" dirty="0">
                <a:solidFill>
                  <a:srgbClr val="070809"/>
                </a:solidFill>
              </a:rPr>
              <a:t>Nivel de propiedad ejemplifica a un empleado que es útil, comprendido activamente a participativo. El compromiso, liderazgo, capacidad de decisión y eficiencia.</a:t>
            </a:r>
            <a:endParaRPr lang="es-419" dirty="0">
              <a:solidFill>
                <a:srgbClr val="070809"/>
              </a:solidFill>
            </a:endParaRPr>
          </a:p>
        </p:txBody>
      </p:sp>
      <p:pic>
        <p:nvPicPr>
          <p:cNvPr id="29" name="Imagen 5">
            <a:extLst>
              <a:ext uri="{FF2B5EF4-FFF2-40B4-BE49-F238E27FC236}">
                <a16:creationId xmlns:a16="http://schemas.microsoft.com/office/drawing/2014/main" id="{B8D92CEE-D46A-4DDB-86B6-5782EDEE0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81" y="4143939"/>
            <a:ext cx="1334949" cy="75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9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mtClean="0"/>
              <a:t>6</a:t>
            </a:fld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1971387" y="274129"/>
            <a:ext cx="5479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C00000"/>
                </a:solidFill>
              </a:rPr>
              <a:t>TABLERO SKAP</a:t>
            </a:r>
          </a:p>
          <a:p>
            <a:pPr algn="just"/>
            <a:r>
              <a:rPr lang="es-CO" sz="1000" dirty="0">
                <a:solidFill>
                  <a:srgbClr val="070809"/>
                </a:solidFill>
              </a:rPr>
              <a:t>El objeto de SKAP, es que los operadores de almacén y choferes de T2 pueden visualizar en el tablero de los DPO Team Rooms el progreso de sus habilidades y desarrollo sus propios planes de crecimiento y desarrollo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DB6366-E829-413A-B9C6-11DC261B2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" t="16537" r="838" b="6913"/>
          <a:stretch/>
        </p:blipFill>
        <p:spPr>
          <a:xfrm>
            <a:off x="1" y="1135903"/>
            <a:ext cx="9144000" cy="3927164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91FDF87D-D6DD-4AAA-905E-97DA1C1F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56" y="460981"/>
            <a:ext cx="1378532" cy="77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8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916649"/>
              </p:ext>
            </p:extLst>
          </p:nvPr>
        </p:nvGraphicFramePr>
        <p:xfrm>
          <a:off x="56611" y="1316961"/>
          <a:ext cx="2337184" cy="125478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37184">
                  <a:extLst>
                    <a:ext uri="{9D8B030D-6E8A-4147-A177-3AD203B41FA5}">
                      <a16:colId xmlns:a16="http://schemas.microsoft.com/office/drawing/2014/main" val="1454571795"/>
                    </a:ext>
                  </a:extLst>
                </a:gridCol>
              </a:tblGrid>
              <a:tr h="12547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solidFill>
                            <a:srgbClr val="070809"/>
                          </a:solidFill>
                          <a:effectLst/>
                        </a:rPr>
                        <a:t>1. ¿CUÁLES SON LOS RIESGOS DE TU PUESTO TRABAJO?</a:t>
                      </a:r>
                    </a:p>
                    <a:p>
                      <a:pPr algn="ctr" fontAlgn="ctr"/>
                      <a:r>
                        <a:rPr lang="es-CO" sz="1100" b="1" u="none" strike="noStrike" dirty="0">
                          <a:solidFill>
                            <a:srgbClr val="070809"/>
                          </a:solidFill>
                          <a:effectLst/>
                        </a:rPr>
                        <a:t> </a:t>
                      </a:r>
                      <a:br>
                        <a:rPr lang="es-CO" sz="1100" b="1" u="none" strike="noStrike" dirty="0">
                          <a:solidFill>
                            <a:srgbClr val="070809"/>
                          </a:solidFill>
                          <a:effectLst/>
                        </a:rPr>
                      </a:br>
                      <a:r>
                        <a:rPr lang="es-CO" sz="1100" b="1" u="none" strike="noStrike" dirty="0">
                          <a:solidFill>
                            <a:srgbClr val="070809"/>
                          </a:solidFill>
                          <a:effectLst/>
                        </a:rPr>
                        <a:t>2. ¿CUÁLES SON LOS EPPS QUE DEBES UTILIZAR EN TU PUESTO DE TRABAJO?</a:t>
                      </a:r>
                      <a:endParaRPr lang="es-CO" sz="1100" b="1" i="0" u="none" strike="noStrike" dirty="0">
                        <a:solidFill>
                          <a:srgbClr val="07080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1442877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545917" y="811663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800" b="1" dirty="0"/>
              <a:t>Accidente de transito </a:t>
            </a:r>
          </a:p>
        </p:txBody>
      </p:sp>
      <p:sp>
        <p:nvSpPr>
          <p:cNvPr id="8" name="Flecha derecha 7"/>
          <p:cNvSpPr/>
          <p:nvPr/>
        </p:nvSpPr>
        <p:spPr>
          <a:xfrm rot="1636521">
            <a:off x="2294421" y="2633499"/>
            <a:ext cx="692029" cy="4503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Flecha derecha 13"/>
          <p:cNvSpPr/>
          <p:nvPr/>
        </p:nvSpPr>
        <p:spPr>
          <a:xfrm rot="20077579">
            <a:off x="2661958" y="1225931"/>
            <a:ext cx="580959" cy="37288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02E77C5-6F41-4F35-82D0-AC95FB40C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777" y="614863"/>
            <a:ext cx="2050557" cy="155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4851C19-57A1-45D3-8F12-F6A2E8F38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490" y="1944355"/>
            <a:ext cx="3330166" cy="3050290"/>
          </a:xfrm>
          <a:prstGeom prst="rect">
            <a:avLst/>
          </a:prstGeom>
        </p:spPr>
      </p:pic>
      <p:pic>
        <p:nvPicPr>
          <p:cNvPr id="23" name="Imagen 5">
            <a:extLst>
              <a:ext uri="{FF2B5EF4-FFF2-40B4-BE49-F238E27FC236}">
                <a16:creationId xmlns:a16="http://schemas.microsoft.com/office/drawing/2014/main" id="{919BB6D2-61A8-4D93-85B0-D3769CDF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8" y="4036907"/>
            <a:ext cx="1235539" cy="69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echa derecha 13"/>
          <p:cNvSpPr/>
          <p:nvPr/>
        </p:nvSpPr>
        <p:spPr>
          <a:xfrm>
            <a:off x="2115854" y="2117882"/>
            <a:ext cx="699741" cy="46444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157245" y="1255121"/>
            <a:ext cx="21820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3. ¿Cuál es el plan de tráfico del CD?¿Cuáles son las rutas que debes seguir (peatón/camión)</a:t>
            </a:r>
          </a:p>
          <a:p>
            <a:endParaRPr lang="es-CO" b="1" dirty="0">
              <a:solidFill>
                <a:schemeClr val="bg1"/>
              </a:solidFill>
            </a:endParaRPr>
          </a:p>
          <a:p>
            <a:endParaRPr lang="es-CO" dirty="0"/>
          </a:p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415E06-2273-4443-B9F8-DA8ADC220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5" t="4851" r="44332" b="6440"/>
          <a:stretch/>
        </p:blipFill>
        <p:spPr>
          <a:xfrm>
            <a:off x="2874986" y="614863"/>
            <a:ext cx="5549486" cy="4057042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808FCEF3-F64E-4537-93F5-F3BDC986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" y="4025152"/>
            <a:ext cx="1150187" cy="64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376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201660" y="1676155"/>
            <a:ext cx="2545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70809"/>
                </a:solidFill>
              </a:rPr>
              <a:t>Ruta crítica</a:t>
            </a:r>
          </a:p>
          <a:p>
            <a:endParaRPr lang="es-CO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6FC451-41E4-4B6E-A53C-5569A33B4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029" y="540728"/>
            <a:ext cx="5535777" cy="4022805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id="{F84C2729-FF24-4B26-B693-A2C6C6E2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9" y="4058489"/>
            <a:ext cx="1121800" cy="63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995975"/>
      </p:ext>
    </p:extLst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1447</Words>
  <Application>Microsoft Office PowerPoint</Application>
  <PresentationFormat>Presentación en pantalla (16:9)</PresentationFormat>
  <Paragraphs>217</Paragraphs>
  <Slides>43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2" baseType="lpstr">
      <vt:lpstr>Arial</vt:lpstr>
      <vt:lpstr>Arial Black</vt:lpstr>
      <vt:lpstr>Roboto Slab Regular</vt:lpstr>
      <vt:lpstr>Baskerville Old Face</vt:lpstr>
      <vt:lpstr>Lato Light</vt:lpstr>
      <vt:lpstr>Calibri</vt:lpstr>
      <vt:lpstr>Century Gothic</vt:lpstr>
      <vt:lpstr>Segoe UI Semibold</vt:lpstr>
      <vt:lpstr>Kent 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Jefferson Perez hurtado</dc:creator>
  <cp:lastModifiedBy>A&amp;E Norte Ltda Norteltda</cp:lastModifiedBy>
  <cp:revision>88</cp:revision>
  <dcterms:modified xsi:type="dcterms:W3CDTF">2021-05-03T14:11:41Z</dcterms:modified>
</cp:coreProperties>
</file>